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411" r:id="rId2"/>
    <p:sldId id="509" r:id="rId3"/>
    <p:sldId id="480" r:id="rId4"/>
    <p:sldId id="485" r:id="rId5"/>
    <p:sldId id="502" r:id="rId6"/>
    <p:sldId id="486" r:id="rId7"/>
    <p:sldId id="507" r:id="rId8"/>
    <p:sldId id="503" r:id="rId9"/>
    <p:sldId id="491" r:id="rId10"/>
    <p:sldId id="511" r:id="rId11"/>
    <p:sldId id="516" r:id="rId12"/>
    <p:sldId id="517" r:id="rId13"/>
    <p:sldId id="518" r:id="rId14"/>
    <p:sldId id="513" r:id="rId15"/>
    <p:sldId id="512" r:id="rId16"/>
    <p:sldId id="514" r:id="rId17"/>
    <p:sldId id="510" r:id="rId18"/>
    <p:sldId id="519" r:id="rId19"/>
    <p:sldId id="492" r:id="rId20"/>
    <p:sldId id="494" r:id="rId21"/>
    <p:sldId id="508" r:id="rId22"/>
    <p:sldId id="515" r:id="rId23"/>
    <p:sldId id="473"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A6FF"/>
    <a:srgbClr val="1EA0FF"/>
    <a:srgbClr val="FF00A7"/>
    <a:srgbClr val="B9DCE6"/>
    <a:srgbClr val="80C2D5"/>
    <a:srgbClr val="7598A4"/>
    <a:srgbClr val="72ABBD"/>
    <a:srgbClr val="FFF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autoAdjust="0"/>
    <p:restoredTop sz="78134" autoAdjust="0"/>
  </p:normalViewPr>
  <p:slideViewPr>
    <p:cSldViewPr snapToObjects="1" showGuides="1">
      <p:cViewPr>
        <p:scale>
          <a:sx n="112" d="100"/>
          <a:sy n="112" d="100"/>
        </p:scale>
        <p:origin x="-744" y="-848"/>
      </p:cViewPr>
      <p:guideLst>
        <p:guide orient="horz" pos="575"/>
        <p:guide/>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220712A-4EF3-DA45-AA1E-CFB71BCF4209}" type="datetimeFigureOut">
              <a:rPr lang="en-US" smtClean="0"/>
              <a:t>2/19/17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4583728-4F15-1C4B-A41D-7D38C986F9F9}" type="slidenum">
              <a:rPr lang="en-US" smtClean="0"/>
              <a:t>‹#›</a:t>
            </a:fld>
            <a:endParaRPr lang="en-US"/>
          </a:p>
        </p:txBody>
      </p:sp>
    </p:spTree>
    <p:extLst>
      <p:ext uri="{BB962C8B-B14F-4D97-AF65-F5344CB8AC3E}">
        <p14:creationId xmlns:p14="http://schemas.microsoft.com/office/powerpoint/2010/main" val="4273373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EB4599-E23D-FC47-95F2-77B50D4F94C6}" type="datetimeFigureOut">
              <a:rPr lang="en-US" smtClean="0"/>
              <a:pPr/>
              <a:t>2/19/17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A72892-E56D-A547-B502-96178A1BC013}" type="slidenum">
              <a:rPr lang="en-US" smtClean="0"/>
              <a:pPr/>
              <a:t>‹#›</a:t>
            </a:fld>
            <a:endParaRPr lang="en-US"/>
          </a:p>
        </p:txBody>
      </p:sp>
    </p:spTree>
    <p:extLst>
      <p:ext uri="{BB962C8B-B14F-4D97-AF65-F5344CB8AC3E}">
        <p14:creationId xmlns:p14="http://schemas.microsoft.com/office/powerpoint/2010/main" val="16211687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errors here and the risk of a</a:t>
            </a:r>
            <a:r>
              <a:rPr lang="en-US" baseline="0" dirty="0" smtClean="0"/>
              <a:t> FP or FN</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11</a:t>
            </a:fld>
            <a:endParaRPr lang="en-US"/>
          </a:p>
        </p:txBody>
      </p:sp>
    </p:spTree>
    <p:extLst>
      <p:ext uri="{BB962C8B-B14F-4D97-AF65-F5344CB8AC3E}">
        <p14:creationId xmlns:p14="http://schemas.microsoft.com/office/powerpoint/2010/main" val="3392937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example. </a:t>
            </a:r>
          </a:p>
          <a:p>
            <a:endParaRPr lang="en-US" dirty="0" smtClean="0"/>
          </a:p>
          <a:p>
            <a:r>
              <a:rPr lang="en-US" dirty="0" smtClean="0"/>
              <a:t>http://</a:t>
            </a:r>
            <a:r>
              <a:rPr lang="en-US" dirty="0" err="1" smtClean="0"/>
              <a:t>www.latimes.com</a:t>
            </a:r>
            <a:r>
              <a:rPr lang="en-US" dirty="0" smtClean="0"/>
              <a:t>/local/</a:t>
            </a:r>
            <a:r>
              <a:rPr lang="en-US" dirty="0" err="1" smtClean="0"/>
              <a:t>cityhall</a:t>
            </a:r>
            <a:r>
              <a:rPr lang="en-US" dirty="0" smtClean="0"/>
              <a:t>/la-me-crime-stats-20151015-story.html</a:t>
            </a:r>
          </a:p>
          <a:p>
            <a:endParaRPr lang="en-US" dirty="0" smtClean="0"/>
          </a:p>
          <a:p>
            <a:r>
              <a:rPr lang="en-US" dirty="0" smtClean="0"/>
              <a:t>https://</a:t>
            </a:r>
            <a:r>
              <a:rPr lang="en-US" dirty="0" err="1" smtClean="0"/>
              <a:t>github.com</a:t>
            </a:r>
            <a:r>
              <a:rPr lang="en-US" dirty="0" smtClean="0"/>
              <a:t>/</a:t>
            </a:r>
            <a:r>
              <a:rPr lang="en-US" dirty="0" err="1" smtClean="0"/>
              <a:t>datadesk</a:t>
            </a:r>
            <a:r>
              <a:rPr lang="en-US" dirty="0" smtClean="0"/>
              <a:t>/</a:t>
            </a:r>
            <a:r>
              <a:rPr lang="en-US" dirty="0" err="1" smtClean="0"/>
              <a:t>lapd</a:t>
            </a:r>
            <a:r>
              <a:rPr lang="en-US" dirty="0" smtClean="0"/>
              <a:t>-crime-classification-analysis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12</a:t>
            </a:fld>
            <a:endParaRPr lang="en-US"/>
          </a:p>
        </p:txBody>
      </p:sp>
    </p:spTree>
    <p:extLst>
      <p:ext uri="{BB962C8B-B14F-4D97-AF65-F5344CB8AC3E}">
        <p14:creationId xmlns:p14="http://schemas.microsoft.com/office/powerpoint/2010/main" val="1714862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Pessimizely</a:t>
            </a:r>
            <a:r>
              <a:rPr lang="en-US" baseline="0" dirty="0" smtClean="0"/>
              <a:t> is a chrome plugin that will highlight headlines being tested using a headline A/B tool called </a:t>
            </a:r>
            <a:r>
              <a:rPr lang="en-US" baseline="0" dirty="0" err="1" smtClean="0"/>
              <a:t>optimizly</a:t>
            </a:r>
            <a:r>
              <a:rPr lang="en-US" baseline="0" dirty="0" smtClean="0"/>
              <a:t>. </a:t>
            </a:r>
          </a:p>
          <a:p>
            <a:endParaRPr lang="en-US" baseline="0" dirty="0" smtClean="0"/>
          </a:p>
          <a:p>
            <a:r>
              <a:rPr lang="en-US" baseline="0" dirty="0" smtClean="0"/>
              <a:t>The way it’s used is that journalists write alternative headlines and then each time the page is served a different one is tried of the options until the math shows that one has better click-through.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14</a:t>
            </a:fld>
            <a:endParaRPr lang="en-US"/>
          </a:p>
        </p:txBody>
      </p:sp>
    </p:spTree>
    <p:extLst>
      <p:ext uri="{BB962C8B-B14F-4D97-AF65-F5344CB8AC3E}">
        <p14:creationId xmlns:p14="http://schemas.microsoft.com/office/powerpoint/2010/main" val="3225101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ProPublica</a:t>
            </a:r>
            <a:r>
              <a:rPr lang="en-US" baseline="0" dirty="0" smtClean="0"/>
              <a:t> built a bot that exposes some of the headlines being tested by the NY Post.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15</a:t>
            </a:fld>
            <a:endParaRPr lang="en-US"/>
          </a:p>
        </p:txBody>
      </p:sp>
    </p:spTree>
    <p:extLst>
      <p:ext uri="{BB962C8B-B14F-4D97-AF65-F5344CB8AC3E}">
        <p14:creationId xmlns:p14="http://schemas.microsoft.com/office/powerpoint/2010/main" val="3091914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a:t>
            </a:r>
            <a:r>
              <a:rPr lang="en-US" baseline="0" dirty="0" smtClean="0"/>
              <a:t> potential issues with optimizing for click through of headlines?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16</a:t>
            </a:fld>
            <a:endParaRPr lang="en-US"/>
          </a:p>
        </p:txBody>
      </p:sp>
    </p:spTree>
    <p:extLst>
      <p:ext uri="{BB962C8B-B14F-4D97-AF65-F5344CB8AC3E}">
        <p14:creationId xmlns:p14="http://schemas.microsoft.com/office/powerpoint/2010/main" val="1852397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Task clarity is about knowing exactly</a:t>
            </a:r>
            <a:r>
              <a:rPr lang="en-US" baseline="0" dirty="0" smtClean="0"/>
              <a:t> what the task is and having all of the information necessary to solve the problem at hand. </a:t>
            </a:r>
          </a:p>
          <a:p>
            <a:endParaRPr lang="en-US" baseline="0" dirty="0" smtClean="0"/>
          </a:p>
          <a:p>
            <a:r>
              <a:rPr lang="en-US" baseline="0" dirty="0" smtClean="0"/>
              <a:t>Information location refers to whether the computer even has access to the data / information it would need to get the story. Sometimes information needs to be extracted from new sources which are unknown. </a:t>
            </a:r>
            <a:endParaRPr lang="en-US"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17</a:t>
            </a:fld>
            <a:endParaRPr lang="en-US"/>
          </a:p>
        </p:txBody>
      </p:sp>
    </p:spTree>
    <p:extLst>
      <p:ext uri="{BB962C8B-B14F-4D97-AF65-F5344CB8AC3E}">
        <p14:creationId xmlns:p14="http://schemas.microsoft.com/office/powerpoint/2010/main" val="23218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domains: unemployment,</a:t>
            </a:r>
            <a:r>
              <a:rPr lang="en-US" baseline="0" dirty="0" smtClean="0"/>
              <a:t> immigration, housing prices, public health. </a:t>
            </a:r>
            <a:endParaRPr lang="en-US"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18</a:t>
            </a:fld>
            <a:endParaRPr lang="en-US"/>
          </a:p>
        </p:txBody>
      </p:sp>
    </p:spTree>
    <p:extLst>
      <p:ext uri="{BB962C8B-B14F-4D97-AF65-F5344CB8AC3E}">
        <p14:creationId xmlns:p14="http://schemas.microsoft.com/office/powerpoint/2010/main" val="23218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a:t>
            </a:r>
            <a:r>
              <a:rPr lang="en-US" baseline="0" dirty="0" smtClean="0"/>
              <a:t> miss foreign language media, or stories that build slowly and don’t have high “social velocity</a:t>
            </a:r>
            <a:r>
              <a:rPr lang="en-US" baseline="0" dirty="0" smtClean="0"/>
              <a:t>”, and it’s biased towards popularity. </a:t>
            </a:r>
            <a:endParaRPr lang="en-US" baseline="0" dirty="0" smtClean="0"/>
          </a:p>
          <a:p>
            <a:endParaRPr lang="en-US" baseline="0" dirty="0" smtClean="0"/>
          </a:p>
          <a:p>
            <a:r>
              <a:rPr lang="en-US" baseline="0" dirty="0" smtClean="0"/>
              <a:t>Another interesting question: If you were a PR firm how might you try to game the system to get your content to show up as an alert on </a:t>
            </a:r>
            <a:r>
              <a:rPr lang="en-US" baseline="0" dirty="0" err="1" smtClean="0"/>
              <a:t>Dataminr</a:t>
            </a:r>
            <a:r>
              <a:rPr lang="en-US" baseline="0" dirty="0" smtClean="0"/>
              <a:t> or </a:t>
            </a:r>
            <a:r>
              <a:rPr lang="en-US" baseline="0" dirty="0" err="1" smtClean="0"/>
              <a:t>Newswhip</a:t>
            </a:r>
            <a:r>
              <a:rPr lang="en-US" baseline="0" dirty="0" smtClean="0"/>
              <a:t>?</a:t>
            </a:r>
          </a:p>
          <a:p>
            <a:endParaRPr lang="en-US" baseline="0" dirty="0" smtClean="0"/>
          </a:p>
          <a:p>
            <a:r>
              <a:rPr lang="en-US" baseline="0" dirty="0" smtClean="0"/>
              <a:t>Garbage in / garbage out. If people are </a:t>
            </a:r>
            <a:r>
              <a:rPr lang="en-US" baseline="0" dirty="0" err="1" smtClean="0"/>
              <a:t>untertaking</a:t>
            </a:r>
            <a:r>
              <a:rPr lang="en-US" baseline="0" dirty="0" smtClean="0"/>
              <a:t> coordinated campaigns to manipulate social media it’s not clear algorithms like </a:t>
            </a:r>
            <a:r>
              <a:rPr lang="en-US" baseline="0" dirty="0" err="1" smtClean="0"/>
              <a:t>dataminr’s</a:t>
            </a:r>
            <a:r>
              <a:rPr lang="en-US" baseline="0" dirty="0" smtClean="0"/>
              <a:t> will be resilient. Do we need to start thinking about security of manipulation of social media? </a:t>
            </a:r>
            <a:endParaRPr lang="en-US"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19</a:t>
            </a:fld>
            <a:endParaRPr lang="en-US"/>
          </a:p>
        </p:txBody>
      </p:sp>
    </p:spTree>
    <p:extLst>
      <p:ext uri="{BB962C8B-B14F-4D97-AF65-F5344CB8AC3E}">
        <p14:creationId xmlns:p14="http://schemas.microsoft.com/office/powerpoint/2010/main" val="23218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=ihMOIzeL9Mc</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20</a:t>
            </a:fld>
            <a:endParaRPr lang="en-US"/>
          </a:p>
        </p:txBody>
      </p:sp>
    </p:spTree>
    <p:extLst>
      <p:ext uri="{BB962C8B-B14F-4D97-AF65-F5344CB8AC3E}">
        <p14:creationId xmlns:p14="http://schemas.microsoft.com/office/powerpoint/2010/main" val="356879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Newsworthy</a:t>
            </a:r>
            <a:r>
              <a:rPr lang="en-US" baseline="0" dirty="0" smtClean="0"/>
              <a:t> as “unusual”</a:t>
            </a:r>
          </a:p>
          <a:p>
            <a:endParaRPr lang="en-US" baseline="0" dirty="0" smtClean="0"/>
          </a:p>
          <a:p>
            <a:r>
              <a:rPr lang="en-US" baseline="0" dirty="0" smtClean="0"/>
              <a:t>Challenges: different outlets have different definitions and audiences, different sets of SM inputs, geographic context / proximity may affect what’s newsworthy, ability to detect PR events.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21</a:t>
            </a:fld>
            <a:endParaRPr lang="en-US"/>
          </a:p>
        </p:txBody>
      </p:sp>
    </p:spTree>
    <p:extLst>
      <p:ext uri="{BB962C8B-B14F-4D97-AF65-F5344CB8AC3E}">
        <p14:creationId xmlns:p14="http://schemas.microsoft.com/office/powerpoint/2010/main" val="356879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Computing helps with </a:t>
            </a:r>
            <a:r>
              <a:rPr lang="en-US" i="1" dirty="0" smtClean="0"/>
              <a:t>scale</a:t>
            </a:r>
            <a:r>
              <a:rPr lang="en-US" dirty="0" smtClean="0"/>
              <a:t> of data</a:t>
            </a:r>
            <a:r>
              <a:rPr lang="en-US" baseline="0" dirty="0" smtClean="0"/>
              <a:t> in these various scenarios</a:t>
            </a:r>
            <a:endParaRPr lang="en-US"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a:t>
            </a:fld>
            <a:endParaRPr lang="en-US"/>
          </a:p>
        </p:txBody>
      </p:sp>
    </p:spTree>
    <p:extLst>
      <p:ext uri="{BB962C8B-B14F-4D97-AF65-F5344CB8AC3E}">
        <p14:creationId xmlns:p14="http://schemas.microsoft.com/office/powerpoint/2010/main" val="633394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23</a:t>
            </a:fld>
            <a:endParaRPr lang="en-US"/>
          </a:p>
        </p:txBody>
      </p:sp>
    </p:spTree>
    <p:extLst>
      <p:ext uri="{BB962C8B-B14F-4D97-AF65-F5344CB8AC3E}">
        <p14:creationId xmlns:p14="http://schemas.microsoft.com/office/powerpoint/2010/main" val="3301824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FB signal is another</a:t>
            </a:r>
            <a:r>
              <a:rPr lang="en-US" baseline="0" dirty="0" smtClean="0"/>
              <a:t> social listening tool that supports discovering trending topics, tracking names entities in terms of mentions, and searching FB or </a:t>
            </a:r>
            <a:r>
              <a:rPr lang="en-US" baseline="0" dirty="0" err="1" smtClean="0"/>
              <a:t>instagram</a:t>
            </a:r>
            <a:r>
              <a:rPr lang="en-US" baseline="0" dirty="0" smtClean="0"/>
              <a:t>. As has an ability to see “emerging” trends which have been picked up by algorithm but not yet curated / vetted.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a:t>
            </a:fld>
            <a:endParaRPr lang="en-US"/>
          </a:p>
        </p:txBody>
      </p:sp>
    </p:spTree>
    <p:extLst>
      <p:ext uri="{BB962C8B-B14F-4D97-AF65-F5344CB8AC3E}">
        <p14:creationId xmlns:p14="http://schemas.microsoft.com/office/powerpoint/2010/main" val="1551490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of April 2015 </a:t>
            </a:r>
            <a:r>
              <a:rPr lang="en-US" dirty="0" err="1" smtClean="0"/>
              <a:t>Dataminr</a:t>
            </a:r>
            <a:r>
              <a:rPr lang="en-US" dirty="0" smtClean="0"/>
              <a:t> was used by 200 news</a:t>
            </a:r>
            <a:r>
              <a:rPr lang="en-US" baseline="0" dirty="0" smtClean="0"/>
              <a:t> orgs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a:t>
            </a:fld>
            <a:endParaRPr lang="en-US"/>
          </a:p>
        </p:txBody>
      </p:sp>
    </p:spTree>
    <p:extLst>
      <p:ext uri="{BB962C8B-B14F-4D97-AF65-F5344CB8AC3E}">
        <p14:creationId xmlns:p14="http://schemas.microsoft.com/office/powerpoint/2010/main" val="493386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Where </a:t>
            </a:r>
            <a:r>
              <a:rPr lang="en-US" dirty="0" smtClean="0"/>
              <a:t>are editorial</a:t>
            </a:r>
            <a:r>
              <a:rPr lang="en-US" baseline="0" dirty="0" smtClean="0"/>
              <a:t> decisions in this process?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5</a:t>
            </a:fld>
            <a:endParaRPr lang="en-US"/>
          </a:p>
        </p:txBody>
      </p:sp>
    </p:spTree>
    <p:extLst>
      <p:ext uri="{BB962C8B-B14F-4D97-AF65-F5344CB8AC3E}">
        <p14:creationId xmlns:p14="http://schemas.microsoft.com/office/powerpoint/2010/main" val="3439234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Increasingly relevant to in</a:t>
            </a:r>
            <a:r>
              <a:rPr lang="en-US" baseline="0" dirty="0" smtClean="0"/>
              <a:t> today’s “fake news” world</a:t>
            </a:r>
            <a:endParaRPr lang="en-US" baseline="0" dirty="0" smtClean="0"/>
          </a:p>
          <a:p>
            <a:endParaRPr lang="en-US" baseline="0" dirty="0" smtClean="0"/>
          </a:p>
          <a:p>
            <a:r>
              <a:rPr lang="en-US" baseline="0" dirty="0" smtClean="0"/>
              <a:t>Other techniques involve using reverse image search, looking at more social media context (e.g. age of account) and who they’re connected to.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6</a:t>
            </a:fld>
            <a:endParaRPr lang="en-US"/>
          </a:p>
        </p:txBody>
      </p:sp>
    </p:spTree>
    <p:extLst>
      <p:ext uri="{BB962C8B-B14F-4D97-AF65-F5344CB8AC3E}">
        <p14:creationId xmlns:p14="http://schemas.microsoft.com/office/powerpoint/2010/main" val="1064234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An image of an Iranian missile test appeared on the front page of many major newspapers. The image was from the web site of </a:t>
            </a:r>
            <a:r>
              <a:rPr lang="en-US" sz="1200" kern="1200" dirty="0" err="1" smtClean="0">
                <a:solidFill>
                  <a:schemeClr val="tx1"/>
                </a:solidFill>
                <a:latin typeface="+mn-lt"/>
                <a:ea typeface="+mn-ea"/>
                <a:cs typeface="+mn-cs"/>
              </a:rPr>
              <a:t>Sepah</a:t>
            </a:r>
            <a:r>
              <a:rPr lang="en-US" sz="1200" kern="1200" dirty="0" smtClean="0">
                <a:solidFill>
                  <a:schemeClr val="tx1"/>
                </a:solidFill>
                <a:latin typeface="+mn-lt"/>
                <a:ea typeface="+mn-ea"/>
                <a:cs typeface="+mn-cs"/>
              </a:rPr>
              <a:t> News, the media arm of Iran’s Revolutionary Guards. After the publication of this photo, it was revealed that the second missile from the right was digitally added to the image in order to conceal a missile on the ground that did not fire.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This type of manipulation can be found via</a:t>
            </a:r>
            <a:r>
              <a:rPr lang="en-US" sz="1200" kern="1200" baseline="0" dirty="0" smtClean="0">
                <a:solidFill>
                  <a:schemeClr val="tx1"/>
                </a:solidFill>
                <a:latin typeface="+mn-lt"/>
                <a:ea typeface="+mn-ea"/>
                <a:cs typeface="+mn-cs"/>
              </a:rPr>
              <a:t> software that can look at repeated pixels or statistical discontinuities in the pixels that suggest it is not “natural”.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7</a:t>
            </a:fld>
            <a:endParaRPr lang="en-US"/>
          </a:p>
        </p:txBody>
      </p:sp>
    </p:spTree>
    <p:extLst>
      <p:ext uri="{BB962C8B-B14F-4D97-AF65-F5344CB8AC3E}">
        <p14:creationId xmlns:p14="http://schemas.microsoft.com/office/powerpoint/2010/main" val="357325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Answer to the question: None of them are from </a:t>
            </a:r>
            <a:r>
              <a:rPr lang="en-US" baseline="0" dirty="0" err="1" smtClean="0"/>
              <a:t>Sandry</a:t>
            </a:r>
            <a:r>
              <a:rPr lang="en-US" baseline="0" dirty="0" smtClean="0"/>
              <a:t>. The last image is actually real but it is from a tornado brewing not from the hurricane.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Another issue</a:t>
            </a:r>
            <a:r>
              <a:rPr lang="en-US" baseline="0" dirty="0" smtClean="0"/>
              <a:t> that journalists have to deal with are </a:t>
            </a:r>
            <a:r>
              <a:rPr lang="en-US" baseline="0" dirty="0" err="1" smtClean="0"/>
              <a:t>rumours</a:t>
            </a:r>
            <a:r>
              <a:rPr lang="en-US" baseline="0" dirty="0" smtClean="0"/>
              <a:t>. Stuff goes viral all the time and journalists need to have their guard up to investigate the real from the fake.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8</a:t>
            </a:fld>
            <a:endParaRPr lang="en-US"/>
          </a:p>
        </p:txBody>
      </p:sp>
    </p:spTree>
    <p:extLst>
      <p:ext uri="{BB962C8B-B14F-4D97-AF65-F5344CB8AC3E}">
        <p14:creationId xmlns:p14="http://schemas.microsoft.com/office/powerpoint/2010/main" val="951419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Scrape documents online</a:t>
            </a:r>
            <a:r>
              <a:rPr lang="en-US" baseline="0" dirty="0" smtClean="0"/>
              <a:t> – had 100k and used ML to classify the most likely to be journalistically interesting to the investigation. Resulted in only 6k that needed to be read by investigators.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10</a:t>
            </a:fld>
            <a:endParaRPr lang="en-US"/>
          </a:p>
        </p:txBody>
      </p:sp>
    </p:spTree>
    <p:extLst>
      <p:ext uri="{BB962C8B-B14F-4D97-AF65-F5344CB8AC3E}">
        <p14:creationId xmlns:p14="http://schemas.microsoft.com/office/powerpoint/2010/main" val="1364021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2/19/17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2/19/17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2/19/17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2B617BB-BDCF-E049-914F-58FDBB7AD14D}" type="datetimeFigureOut">
              <a:rPr lang="en-US" smtClean="0"/>
              <a:pPr/>
              <a:t>2/19/17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B617BB-BDCF-E049-914F-58FDBB7AD14D}" type="datetimeFigureOut">
              <a:rPr lang="en-US" smtClean="0"/>
              <a:pPr/>
              <a:t>2/19/17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B617BB-BDCF-E049-914F-58FDBB7AD14D}" type="datetimeFigureOut">
              <a:rPr lang="en-US" smtClean="0"/>
              <a:pPr/>
              <a:t>2/19/17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B617BB-BDCF-E049-914F-58FDBB7AD14D}" type="datetimeFigureOut">
              <a:rPr lang="en-US" smtClean="0"/>
              <a:pPr/>
              <a:t>2/19/17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B617BB-BDCF-E049-914F-58FDBB7AD14D}" type="datetimeFigureOut">
              <a:rPr lang="en-US" smtClean="0"/>
              <a:pPr/>
              <a:t>2/19/17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617BB-BDCF-E049-914F-58FDBB7AD14D}" type="datetimeFigureOut">
              <a:rPr lang="en-US" smtClean="0"/>
              <a:pPr/>
              <a:t>2/19/17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2/19/17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2/19/17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6838"/>
            <a:ext cx="8229600" cy="7413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17600"/>
            <a:ext cx="8229600" cy="4749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B617BB-BDCF-E049-914F-58FDBB7AD14D}" type="datetimeFigureOut">
              <a:rPr lang="en-US" smtClean="0"/>
              <a:pPr/>
              <a:t>2/19/17</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55350-2D2D-8B49-B78B-AB318FDB11E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xStyles>
    <p:titleStyle>
      <a:lvl1pPr algn="ctr" defTabSz="457200" rtl="0" eaLnBrk="1" latinLnBrk="0" hangingPunct="1">
        <a:spcBef>
          <a:spcPct val="0"/>
        </a:spcBef>
        <a:buNone/>
        <a:defRPr sz="4000" b="1" i="0" kern="1200" baseline="0">
          <a:solidFill>
            <a:schemeClr val="bg1">
              <a:lumMod val="75000"/>
            </a:schemeClr>
          </a:solidFill>
          <a:latin typeface="Gill Sans MT"/>
          <a:ea typeface="+mj-ea"/>
          <a:cs typeface="Abadi MT Condensed Extra Bold"/>
        </a:defRPr>
      </a:lvl1pPr>
    </p:titleStyle>
    <p:bodyStyle>
      <a:lvl1pPr marL="0" indent="0" algn="l" defTabSz="457200" rtl="0" eaLnBrk="1" latinLnBrk="0" hangingPunct="1">
        <a:spcBef>
          <a:spcPts val="0"/>
        </a:spcBef>
        <a:buFontTx/>
        <a:buNone/>
        <a:defRPr sz="32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600" kern="1200">
          <a:solidFill>
            <a:schemeClr val="tx1">
              <a:lumMod val="65000"/>
              <a:lumOff val="35000"/>
            </a:schemeClr>
          </a:solidFill>
          <a:latin typeface="Gill Sans"/>
          <a:ea typeface="+mn-ea"/>
          <a:cs typeface="Abadi MT Condensed Light"/>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ihMOIzeL9Mc"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hyperlink" Target="https://signal.fb.com/%23/dashboard" TargetMode="External"/><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hyperlink" Target="https://storyful.com/case-study/forensic-verification-of-social-content/" TargetMode="External"/><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1" y="1397000"/>
            <a:ext cx="8534400" cy="3327401"/>
          </a:xfrm>
          <a:prstGeom prst="rect">
            <a:avLst/>
          </a:prstGeom>
        </p:spPr>
        <p:txBody>
          <a:bodyPr vert="horz" lIns="91440" tIns="45720" rIns="91440" bIns="45720" rtlCol="0" anchor="ctr">
            <a:noAutofit/>
          </a:bodyPr>
          <a:lstStyle/>
          <a:p>
            <a:pPr lvl="0" algn="ctr">
              <a:spcBef>
                <a:spcPct val="0"/>
              </a:spcBef>
              <a:defRPr/>
            </a:pPr>
            <a:r>
              <a:rPr lang="en-US" sz="4800" dirty="0" smtClean="0">
                <a:latin typeface="Abadi MT Condensed Extra Bold"/>
                <a:ea typeface="+mj-ea"/>
                <a:cs typeface="Abadi MT Condensed Extra Bold"/>
              </a:rPr>
              <a:t>Journalistic Data Mining</a:t>
            </a:r>
            <a:endParaRPr kumimoji="0" lang="en-US" sz="4800" b="0" i="0" u="none" strike="noStrike" kern="1200" cap="none" spc="0" normalizeH="0" noProof="0" dirty="0" smtClean="0">
              <a:ln>
                <a:noFill/>
              </a:ln>
              <a:effectLst/>
              <a:uLnTx/>
              <a:uFillTx/>
              <a:latin typeface="Abadi MT Condensed Extra Bold"/>
              <a:ea typeface="+mj-ea"/>
              <a:cs typeface="Abadi MT Condensed Extra Bold"/>
            </a:endParaRPr>
          </a:p>
        </p:txBody>
      </p:sp>
      <p:sp>
        <p:nvSpPr>
          <p:cNvPr id="7" name="Title 1"/>
          <p:cNvSpPr txBox="1">
            <a:spLocks/>
          </p:cNvSpPr>
          <p:nvPr/>
        </p:nvSpPr>
        <p:spPr>
          <a:xfrm>
            <a:off x="622301" y="1092200"/>
            <a:ext cx="5626100" cy="1104899"/>
          </a:xfrm>
          <a:prstGeom prst="rect">
            <a:avLst/>
          </a:prstGeom>
        </p:spPr>
        <p:txBody>
          <a:bodyPr vert="horz" lIns="91440" tIns="45720" rIns="91440" bIns="45720" rtlCol="0" anchor="ctr">
            <a:noAutofit/>
          </a:bodyPr>
          <a:lstStyle/>
          <a:p>
            <a:pPr marL="0" marR="0" lvl="0" indent="0" algn="r" defTabSz="457200" rtl="0" eaLnBrk="1" fontAlgn="auto" latinLnBrk="0" hangingPunct="1">
              <a:lnSpc>
                <a:spcPct val="100000"/>
              </a:lnSpc>
              <a:spcBef>
                <a:spcPct val="0"/>
              </a:spcBef>
              <a:spcAft>
                <a:spcPts val="0"/>
              </a:spcAft>
              <a:buClrTx/>
              <a:buSzTx/>
              <a:buFontTx/>
              <a:buNone/>
              <a:tabLst/>
              <a:defRPr/>
            </a:pPr>
            <a:endParaRPr kumimoji="0" lang="en-US" sz="6000" b="0" i="0" u="none" strike="noStrike" kern="1200" cap="none" spc="0" normalizeH="0" baseline="0" noProof="0" dirty="0" smtClean="0">
              <a:ln>
                <a:noFill/>
              </a:ln>
              <a:effectLst/>
              <a:uLnTx/>
              <a:uFillTx/>
              <a:latin typeface="Abadi MT Condensed Extra Bold"/>
              <a:ea typeface="+mj-ea"/>
              <a:cs typeface="Abadi MT Condensed Extra Bold"/>
            </a:endParaRPr>
          </a:p>
        </p:txBody>
      </p:sp>
      <p:sp>
        <p:nvSpPr>
          <p:cNvPr id="6" name="Title 1"/>
          <p:cNvSpPr txBox="1">
            <a:spLocks/>
          </p:cNvSpPr>
          <p:nvPr/>
        </p:nvSpPr>
        <p:spPr>
          <a:xfrm>
            <a:off x="-5145" y="5257800"/>
            <a:ext cx="9144000" cy="1653321"/>
          </a:xfrm>
          <a:prstGeom prst="rect">
            <a:avLst/>
          </a:prstGeom>
        </p:spPr>
        <p:txBody>
          <a:bodyPr vert="horz" lIns="0" tIns="45720" rIns="0" bIns="45720" rtlCol="0" anchor="ctr">
            <a:normAutofit/>
          </a:bodyPr>
          <a:lstStyle>
            <a:lvl1pPr algn="l" defTabSz="457200" rtl="0" eaLnBrk="1" latinLnBrk="0" hangingPunct="1">
              <a:spcBef>
                <a:spcPct val="0"/>
              </a:spcBef>
              <a:buNone/>
              <a:defRPr sz="4400" kern="1200">
                <a:solidFill>
                  <a:srgbClr val="80C2D5"/>
                </a:solidFill>
                <a:latin typeface="Abadi MT Condensed Extra Bold"/>
                <a:ea typeface="+mj-ea"/>
                <a:cs typeface="Abadi MT Condensed Extra Bold"/>
              </a:defRPr>
            </a:lvl1pPr>
          </a:lstStyle>
          <a:p>
            <a:pPr marL="0" lvl="1" algn="ctr" defTabSz="457200" rtl="0">
              <a:spcBef>
                <a:spcPct val="0"/>
              </a:spcBef>
            </a:pPr>
            <a:r>
              <a:rPr lang="en-US" sz="2222" dirty="0" smtClean="0">
                <a:solidFill>
                  <a:schemeClr val="tx1">
                    <a:lumMod val="50000"/>
                    <a:lumOff val="50000"/>
                  </a:schemeClr>
                </a:solidFill>
                <a:latin typeface="Abadi MT Condensed Extra Bold"/>
                <a:cs typeface="Abadi MT Condensed Extra Bold"/>
              </a:rPr>
              <a:t>JOUR479V/779V – Computational Journalism</a:t>
            </a:r>
          </a:p>
          <a:p>
            <a:pPr marL="0" lvl="1" algn="ctr" defTabSz="457200" rtl="0">
              <a:spcBef>
                <a:spcPct val="0"/>
              </a:spcBef>
            </a:pPr>
            <a:r>
              <a:rPr lang="en-US" sz="2222" dirty="0" smtClean="0">
                <a:solidFill>
                  <a:schemeClr val="tx1">
                    <a:lumMod val="50000"/>
                    <a:lumOff val="50000"/>
                  </a:schemeClr>
                </a:solidFill>
                <a:latin typeface="Abadi MT Condensed Extra Bold"/>
                <a:cs typeface="Abadi MT Condensed Extra Bold"/>
              </a:rPr>
              <a:t>University of Maryland, College Park</a:t>
            </a:r>
          </a:p>
          <a:p>
            <a:pPr marL="0" lvl="1" algn="ctr">
              <a:spcBef>
                <a:spcPct val="0"/>
              </a:spcBef>
            </a:pPr>
            <a:r>
              <a:rPr lang="en-US" sz="2222" dirty="0" smtClean="0">
                <a:solidFill>
                  <a:schemeClr val="tx1">
                    <a:lumMod val="50000"/>
                    <a:lumOff val="50000"/>
                  </a:schemeClr>
                </a:solidFill>
                <a:latin typeface="Abadi MT Condensed Extra Bold"/>
                <a:cs typeface="Abadi MT Condensed Extra Bold"/>
              </a:rPr>
              <a:t>Nick </a:t>
            </a:r>
            <a:r>
              <a:rPr lang="en-US" sz="2222" dirty="0" err="1" smtClean="0">
                <a:solidFill>
                  <a:schemeClr val="tx1">
                    <a:lumMod val="50000"/>
                    <a:lumOff val="50000"/>
                  </a:schemeClr>
                </a:solidFill>
                <a:latin typeface="Abadi MT Condensed Extra Bold"/>
                <a:cs typeface="Abadi MT Condensed Extra Bold"/>
              </a:rPr>
              <a:t>Diakopoulos</a:t>
            </a:r>
            <a:r>
              <a:rPr lang="en-US" sz="2222" dirty="0" smtClean="0">
                <a:solidFill>
                  <a:schemeClr val="tx1">
                    <a:lumMod val="50000"/>
                    <a:lumOff val="50000"/>
                  </a:schemeClr>
                </a:solidFill>
                <a:latin typeface="Abadi MT Condensed Extra Bold"/>
                <a:cs typeface="Abadi MT Condensed Extra Bold"/>
              </a:rPr>
              <a:t>, Ph.D.</a:t>
            </a:r>
            <a:endParaRPr lang="en-US" sz="2222" dirty="0">
              <a:solidFill>
                <a:schemeClr val="tx1">
                  <a:lumMod val="50000"/>
                  <a:lumOff val="50000"/>
                </a:schemeClr>
              </a:solidFill>
              <a:latin typeface="Abadi MT Condensed Extra Bold"/>
              <a:cs typeface="Abadi MT Condensed Extra Bold"/>
            </a:endParaRPr>
          </a:p>
          <a:p>
            <a:pPr marL="0" lvl="1" algn="ctr" defTabSz="457200" rtl="0">
              <a:spcBef>
                <a:spcPct val="0"/>
              </a:spcBef>
            </a:pPr>
            <a:endParaRPr lang="en-US" sz="2222" dirty="0" smtClean="0">
              <a:solidFill>
                <a:schemeClr val="tx1">
                  <a:lumMod val="50000"/>
                  <a:lumOff val="50000"/>
                </a:schemeClr>
              </a:solidFill>
              <a:latin typeface="Abadi MT Condensed Extra Bold"/>
              <a:cs typeface="Abadi MT Condensed Extra Bold"/>
            </a:endParaRPr>
          </a:p>
        </p:txBody>
      </p:sp>
    </p:spTree>
    <p:extLst>
      <p:ext uri="{BB962C8B-B14F-4D97-AF65-F5344CB8AC3E}">
        <p14:creationId xmlns:p14="http://schemas.microsoft.com/office/powerpoint/2010/main" val="24347784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Investigating with Machine Learning</a:t>
            </a:r>
            <a:endParaRPr lang="en-US" dirty="0"/>
          </a:p>
        </p:txBody>
      </p:sp>
      <p:pic>
        <p:nvPicPr>
          <p:cNvPr id="4" name="Picture 3"/>
          <p:cNvPicPr>
            <a:picLocks noChangeAspect="1"/>
          </p:cNvPicPr>
          <p:nvPr/>
        </p:nvPicPr>
        <p:blipFill>
          <a:blip r:embed="rId3"/>
          <a:stretch>
            <a:fillRect/>
          </a:stretch>
        </p:blipFill>
        <p:spPr>
          <a:xfrm>
            <a:off x="0" y="990600"/>
            <a:ext cx="9144000" cy="5141386"/>
          </a:xfrm>
          <a:prstGeom prst="rect">
            <a:avLst/>
          </a:prstGeom>
        </p:spPr>
      </p:pic>
      <p:sp>
        <p:nvSpPr>
          <p:cNvPr id="5" name="Rectangle 4"/>
          <p:cNvSpPr/>
          <p:nvPr/>
        </p:nvSpPr>
        <p:spPr>
          <a:xfrm>
            <a:off x="4572000" y="6248400"/>
            <a:ext cx="4572000" cy="276999"/>
          </a:xfrm>
          <a:prstGeom prst="rect">
            <a:avLst/>
          </a:prstGeom>
        </p:spPr>
        <p:txBody>
          <a:bodyPr>
            <a:spAutoFit/>
          </a:bodyPr>
          <a:lstStyle/>
          <a:p>
            <a:pPr algn="r"/>
            <a:r>
              <a:rPr lang="en-US" sz="1200" dirty="0">
                <a:latin typeface="Helvetica"/>
                <a:cs typeface="Helvetica"/>
              </a:rPr>
              <a:t>http://</a:t>
            </a:r>
            <a:r>
              <a:rPr lang="en-US" sz="1200" dirty="0" err="1">
                <a:latin typeface="Helvetica"/>
                <a:cs typeface="Helvetica"/>
              </a:rPr>
              <a:t>doctors.ajc.com</a:t>
            </a:r>
            <a:r>
              <a:rPr lang="en-US" sz="1200" dirty="0">
                <a:latin typeface="Helvetica"/>
                <a:cs typeface="Helvetica"/>
              </a:rPr>
              <a:t>/</a:t>
            </a:r>
            <a:r>
              <a:rPr lang="en-US" sz="1200" dirty="0" err="1">
                <a:latin typeface="Helvetica"/>
                <a:cs typeface="Helvetica"/>
              </a:rPr>
              <a:t>about_this_investigation</a:t>
            </a:r>
            <a:r>
              <a:rPr lang="en-US" sz="1200" dirty="0">
                <a:latin typeface="Helvetica"/>
                <a:cs typeface="Helvetica"/>
              </a:rPr>
              <a:t>/</a:t>
            </a:r>
          </a:p>
        </p:txBody>
      </p:sp>
    </p:spTree>
    <p:extLst>
      <p:ext uri="{BB962C8B-B14F-4D97-AF65-F5344CB8AC3E}">
        <p14:creationId xmlns:p14="http://schemas.microsoft.com/office/powerpoint/2010/main" val="109706429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Conceptual Process</a:t>
            </a:r>
            <a:endParaRPr lang="en-US" dirty="0"/>
          </a:p>
        </p:txBody>
      </p:sp>
      <p:sp>
        <p:nvSpPr>
          <p:cNvPr id="4" name="Oval 3"/>
          <p:cNvSpPr/>
          <p:nvPr/>
        </p:nvSpPr>
        <p:spPr>
          <a:xfrm>
            <a:off x="1524000" y="1143000"/>
            <a:ext cx="1752600" cy="1752600"/>
          </a:xfrm>
          <a:prstGeom prst="ellipse">
            <a:avLst/>
          </a:prstGeom>
          <a:solidFill>
            <a:srgbClr val="1EA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100 k documents</a:t>
            </a:r>
            <a:endParaRPr lang="en-US" dirty="0"/>
          </a:p>
        </p:txBody>
      </p:sp>
      <p:sp>
        <p:nvSpPr>
          <p:cNvPr id="9" name="Rectangle 8"/>
          <p:cNvSpPr/>
          <p:nvPr/>
        </p:nvSpPr>
        <p:spPr>
          <a:xfrm>
            <a:off x="3886200" y="1280636"/>
            <a:ext cx="1828800" cy="1477328"/>
          </a:xfrm>
          <a:prstGeom prst="rect">
            <a:avLst/>
          </a:prstGeom>
          <a:ln>
            <a:solidFill>
              <a:schemeClr val="bg1">
                <a:lumMod val="50000"/>
              </a:schemeClr>
            </a:solidFill>
          </a:ln>
        </p:spPr>
        <p:txBody>
          <a:bodyPr wrap="square">
            <a:spAutoFit/>
          </a:bodyPr>
          <a:lstStyle/>
          <a:p>
            <a:pPr algn="ctr"/>
            <a:r>
              <a:rPr lang="en-US" dirty="0" smtClean="0"/>
              <a:t>Read through some subset sample and find say 500 that are “interesting”</a:t>
            </a:r>
            <a:endParaRPr lang="en-US" dirty="0"/>
          </a:p>
        </p:txBody>
      </p:sp>
      <p:cxnSp>
        <p:nvCxnSpPr>
          <p:cNvPr id="11" name="Straight Arrow Connector 10"/>
          <p:cNvCxnSpPr>
            <a:stCxn id="4" idx="6"/>
            <a:endCxn id="9" idx="1"/>
          </p:cNvCxnSpPr>
          <p:nvPr/>
        </p:nvCxnSpPr>
        <p:spPr>
          <a:xfrm>
            <a:off x="3276600" y="2019300"/>
            <a:ext cx="60960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9" idx="3"/>
            <a:endCxn id="27" idx="1"/>
          </p:cNvCxnSpPr>
          <p:nvPr/>
        </p:nvCxnSpPr>
        <p:spPr>
          <a:xfrm>
            <a:off x="5715000" y="2019300"/>
            <a:ext cx="1003293"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76200" y="1833394"/>
            <a:ext cx="1295400" cy="369332"/>
          </a:xfrm>
          <a:prstGeom prst="rect">
            <a:avLst/>
          </a:prstGeom>
        </p:spPr>
        <p:txBody>
          <a:bodyPr wrap="square">
            <a:spAutoFit/>
          </a:bodyPr>
          <a:lstStyle/>
          <a:p>
            <a:pPr algn="ctr"/>
            <a:r>
              <a:rPr lang="en-US" dirty="0" smtClean="0"/>
              <a:t>Training</a:t>
            </a:r>
            <a:endParaRPr lang="en-US" dirty="0"/>
          </a:p>
        </p:txBody>
      </p:sp>
      <p:sp>
        <p:nvSpPr>
          <p:cNvPr id="21" name="Oval 20"/>
          <p:cNvSpPr/>
          <p:nvPr/>
        </p:nvSpPr>
        <p:spPr>
          <a:xfrm>
            <a:off x="1524000" y="4114800"/>
            <a:ext cx="1752600" cy="1752600"/>
          </a:xfrm>
          <a:prstGeom prst="ellipse">
            <a:avLst/>
          </a:prstGeom>
          <a:solidFill>
            <a:srgbClr val="1EA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100 k documents</a:t>
            </a:r>
            <a:endParaRPr lang="en-US" dirty="0"/>
          </a:p>
        </p:txBody>
      </p:sp>
      <p:cxnSp>
        <p:nvCxnSpPr>
          <p:cNvPr id="22" name="Straight Arrow Connector 21"/>
          <p:cNvCxnSpPr>
            <a:stCxn id="21" idx="6"/>
          </p:cNvCxnSpPr>
          <p:nvPr/>
        </p:nvCxnSpPr>
        <p:spPr>
          <a:xfrm>
            <a:off x="3276600" y="4991100"/>
            <a:ext cx="60960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76200" y="4805194"/>
            <a:ext cx="1295400" cy="369332"/>
          </a:xfrm>
          <a:prstGeom prst="rect">
            <a:avLst/>
          </a:prstGeom>
        </p:spPr>
        <p:txBody>
          <a:bodyPr wrap="square">
            <a:spAutoFit/>
          </a:bodyPr>
          <a:lstStyle/>
          <a:p>
            <a:pPr algn="ctr"/>
            <a:r>
              <a:rPr lang="en-US" dirty="0" smtClean="0"/>
              <a:t>Usage</a:t>
            </a:r>
            <a:endParaRPr lang="en-US" dirty="0"/>
          </a:p>
        </p:txBody>
      </p:sp>
      <p:sp>
        <p:nvSpPr>
          <p:cNvPr id="25" name="Rectangle 24"/>
          <p:cNvSpPr/>
          <p:nvPr/>
        </p:nvSpPr>
        <p:spPr>
          <a:xfrm>
            <a:off x="3886200" y="4152900"/>
            <a:ext cx="1676400" cy="16764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ML Classifier</a:t>
            </a:r>
            <a:endParaRPr lang="en-US" dirty="0"/>
          </a:p>
        </p:txBody>
      </p:sp>
      <p:sp>
        <p:nvSpPr>
          <p:cNvPr id="27" name="Rectangle 26"/>
          <p:cNvSpPr/>
          <p:nvPr/>
        </p:nvSpPr>
        <p:spPr>
          <a:xfrm>
            <a:off x="6718293" y="1027906"/>
            <a:ext cx="1982788" cy="198278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Train machine learning classifier to learn pattern of what’s interesting in those 500</a:t>
            </a:r>
            <a:endParaRPr lang="en-US" dirty="0">
              <a:solidFill>
                <a:schemeClr val="bg1"/>
              </a:solidFill>
            </a:endParaRPr>
          </a:p>
        </p:txBody>
      </p:sp>
      <p:sp>
        <p:nvSpPr>
          <p:cNvPr id="30" name="Oval 29"/>
          <p:cNvSpPr/>
          <p:nvPr/>
        </p:nvSpPr>
        <p:spPr>
          <a:xfrm>
            <a:off x="6553200" y="3755189"/>
            <a:ext cx="1350211" cy="1350211"/>
          </a:xfrm>
          <a:prstGeom prst="ellipse">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94 k</a:t>
            </a:r>
            <a:endParaRPr lang="en-US" sz="1400" dirty="0"/>
          </a:p>
        </p:txBody>
      </p:sp>
      <p:sp>
        <p:nvSpPr>
          <p:cNvPr id="31" name="Oval 30"/>
          <p:cNvSpPr/>
          <p:nvPr/>
        </p:nvSpPr>
        <p:spPr>
          <a:xfrm>
            <a:off x="6832552" y="5437605"/>
            <a:ext cx="658395" cy="658395"/>
          </a:xfrm>
          <a:prstGeom prst="ellipse">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6k</a:t>
            </a:r>
            <a:endParaRPr lang="en-US" sz="1400" dirty="0"/>
          </a:p>
        </p:txBody>
      </p:sp>
      <p:cxnSp>
        <p:nvCxnSpPr>
          <p:cNvPr id="32" name="Straight Arrow Connector 31"/>
          <p:cNvCxnSpPr>
            <a:stCxn id="25" idx="3"/>
            <a:endCxn id="30" idx="2"/>
          </p:cNvCxnSpPr>
          <p:nvPr/>
        </p:nvCxnSpPr>
        <p:spPr>
          <a:xfrm flipV="1">
            <a:off x="5562600" y="4430295"/>
            <a:ext cx="990600" cy="56080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25" idx="3"/>
            <a:endCxn id="31" idx="2"/>
          </p:cNvCxnSpPr>
          <p:nvPr/>
        </p:nvCxnSpPr>
        <p:spPr>
          <a:xfrm>
            <a:off x="5562600" y="4991100"/>
            <a:ext cx="1269952" cy="77570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7924800" y="4177497"/>
            <a:ext cx="1219200" cy="307777"/>
          </a:xfrm>
          <a:prstGeom prst="rect">
            <a:avLst/>
          </a:prstGeom>
        </p:spPr>
        <p:txBody>
          <a:bodyPr wrap="square">
            <a:spAutoFit/>
          </a:bodyPr>
          <a:lstStyle/>
          <a:p>
            <a:pPr algn="ctr"/>
            <a:r>
              <a:rPr lang="en-US" sz="1400" dirty="0" smtClean="0"/>
              <a:t>Uninteresting</a:t>
            </a:r>
            <a:endParaRPr lang="en-US" sz="1400" dirty="0"/>
          </a:p>
        </p:txBody>
      </p:sp>
      <p:sp>
        <p:nvSpPr>
          <p:cNvPr id="39" name="Rectangle 38"/>
          <p:cNvSpPr/>
          <p:nvPr/>
        </p:nvSpPr>
        <p:spPr>
          <a:xfrm>
            <a:off x="7391400" y="5613143"/>
            <a:ext cx="1219200" cy="307777"/>
          </a:xfrm>
          <a:prstGeom prst="rect">
            <a:avLst/>
          </a:prstGeom>
        </p:spPr>
        <p:txBody>
          <a:bodyPr wrap="square">
            <a:spAutoFit/>
          </a:bodyPr>
          <a:lstStyle/>
          <a:p>
            <a:pPr algn="ctr"/>
            <a:r>
              <a:rPr lang="en-US" sz="1400" dirty="0" smtClean="0"/>
              <a:t>Interesting</a:t>
            </a:r>
            <a:endParaRPr lang="en-US" sz="1400" dirty="0"/>
          </a:p>
        </p:txBody>
      </p:sp>
      <p:pic>
        <p:nvPicPr>
          <p:cNvPr id="40" name="Picture 39"/>
          <p:cNvPicPr>
            <a:picLocks noChangeAspect="1"/>
          </p:cNvPicPr>
          <p:nvPr/>
        </p:nvPicPr>
        <p:blipFill>
          <a:blip r:embed="rId3"/>
          <a:stretch>
            <a:fillRect/>
          </a:stretch>
        </p:blipFill>
        <p:spPr>
          <a:xfrm>
            <a:off x="7772400" y="6168377"/>
            <a:ext cx="660400" cy="421005"/>
          </a:xfrm>
          <a:prstGeom prst="rect">
            <a:avLst/>
          </a:prstGeom>
        </p:spPr>
      </p:pic>
      <p:cxnSp>
        <p:nvCxnSpPr>
          <p:cNvPr id="41" name="Straight Arrow Connector 40"/>
          <p:cNvCxnSpPr>
            <a:endCxn id="31" idx="5"/>
          </p:cNvCxnSpPr>
          <p:nvPr/>
        </p:nvCxnSpPr>
        <p:spPr>
          <a:xfrm flipH="1" flipV="1">
            <a:off x="7394527" y="5999580"/>
            <a:ext cx="508884" cy="24882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033165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animBg="1"/>
      <p:bldP spid="23" grpId="0"/>
      <p:bldP spid="25" grpId="0" animBg="1"/>
      <p:bldP spid="27" grpId="0" animBg="1"/>
      <p:bldP spid="30" grpId="0" animBg="1"/>
      <p:bldP spid="31" grpId="0" animBg="1"/>
      <p:bldP spid="38" grpId="0"/>
      <p:bldP spid="3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3"/>
          <a:stretch>
            <a:fillRect/>
          </a:stretch>
        </p:blipFill>
        <p:spPr>
          <a:xfrm>
            <a:off x="228600" y="1066800"/>
            <a:ext cx="6342476" cy="3568700"/>
          </a:xfrm>
          <a:prstGeom prst="rect">
            <a:avLst/>
          </a:prstGeom>
        </p:spPr>
      </p:pic>
      <p:pic>
        <p:nvPicPr>
          <p:cNvPr id="4" name="Picture 3"/>
          <p:cNvPicPr>
            <a:picLocks noChangeAspect="1"/>
          </p:cNvPicPr>
          <p:nvPr/>
        </p:nvPicPr>
        <p:blipFill>
          <a:blip r:embed="rId4"/>
          <a:stretch>
            <a:fillRect/>
          </a:stretch>
        </p:blipFill>
        <p:spPr>
          <a:xfrm>
            <a:off x="2819400" y="2362200"/>
            <a:ext cx="6324600" cy="4201832"/>
          </a:xfrm>
          <a:prstGeom prst="rect">
            <a:avLst/>
          </a:prstGeom>
        </p:spPr>
      </p:pic>
    </p:spTree>
    <p:extLst>
      <p:ext uri="{BB962C8B-B14F-4D97-AF65-F5344CB8AC3E}">
        <p14:creationId xmlns:p14="http://schemas.microsoft.com/office/powerpoint/2010/main" val="287648757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Implications</a:t>
            </a:r>
            <a:endParaRPr lang="en-US" dirty="0"/>
          </a:p>
        </p:txBody>
      </p:sp>
      <p:sp>
        <p:nvSpPr>
          <p:cNvPr id="3" name="Content Placeholder 2"/>
          <p:cNvSpPr>
            <a:spLocks noGrp="1"/>
          </p:cNvSpPr>
          <p:nvPr>
            <p:ph idx="1"/>
          </p:nvPr>
        </p:nvSpPr>
        <p:spPr/>
        <p:txBody>
          <a:bodyPr/>
          <a:lstStyle/>
          <a:p>
            <a:r>
              <a:rPr lang="en-US" dirty="0" smtClean="0"/>
              <a:t>Can dramatically increase scale of investigations by focusing attention</a:t>
            </a:r>
          </a:p>
          <a:p>
            <a:endParaRPr lang="en-US" dirty="0"/>
          </a:p>
          <a:p>
            <a:r>
              <a:rPr lang="en-US" dirty="0" smtClean="0"/>
              <a:t>What about errors? What happens if the machine learned classifier is wrong?</a:t>
            </a:r>
            <a:endParaRPr lang="en-US" dirty="0"/>
          </a:p>
        </p:txBody>
      </p:sp>
    </p:spTree>
    <p:extLst>
      <p:ext uri="{BB962C8B-B14F-4D97-AF65-F5344CB8AC3E}">
        <p14:creationId xmlns:p14="http://schemas.microsoft.com/office/powerpoint/2010/main" val="64647153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Headline A/B Testing</a:t>
            </a:r>
            <a:endParaRPr lang="en-US" dirty="0"/>
          </a:p>
        </p:txBody>
      </p:sp>
      <p:pic>
        <p:nvPicPr>
          <p:cNvPr id="4" name="Picture 3"/>
          <p:cNvPicPr>
            <a:picLocks noChangeAspect="1"/>
          </p:cNvPicPr>
          <p:nvPr/>
        </p:nvPicPr>
        <p:blipFill>
          <a:blip r:embed="rId3"/>
          <a:stretch>
            <a:fillRect/>
          </a:stretch>
        </p:blipFill>
        <p:spPr>
          <a:xfrm>
            <a:off x="1295400" y="912813"/>
            <a:ext cx="7086600" cy="5744927"/>
          </a:xfrm>
          <a:prstGeom prst="rect">
            <a:avLst/>
          </a:prstGeom>
        </p:spPr>
      </p:pic>
    </p:spTree>
    <p:extLst>
      <p:ext uri="{BB962C8B-B14F-4D97-AF65-F5344CB8AC3E}">
        <p14:creationId xmlns:p14="http://schemas.microsoft.com/office/powerpoint/2010/main" val="108313115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Headline A/B Testing</a:t>
            </a:r>
            <a:endParaRPr lang="en-US" dirty="0"/>
          </a:p>
        </p:txBody>
      </p:sp>
      <p:pic>
        <p:nvPicPr>
          <p:cNvPr id="4" name="Picture 3"/>
          <p:cNvPicPr>
            <a:picLocks noChangeAspect="1"/>
          </p:cNvPicPr>
          <p:nvPr/>
        </p:nvPicPr>
        <p:blipFill>
          <a:blip r:embed="rId3"/>
          <a:stretch>
            <a:fillRect/>
          </a:stretch>
        </p:blipFill>
        <p:spPr>
          <a:xfrm>
            <a:off x="1905000" y="940975"/>
            <a:ext cx="5461000" cy="5517203"/>
          </a:xfrm>
          <a:prstGeom prst="rect">
            <a:avLst/>
          </a:prstGeom>
        </p:spPr>
      </p:pic>
    </p:spTree>
    <p:extLst>
      <p:ext uri="{BB962C8B-B14F-4D97-AF65-F5344CB8AC3E}">
        <p14:creationId xmlns:p14="http://schemas.microsoft.com/office/powerpoint/2010/main" val="26678989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Optimizely</a:t>
            </a:r>
            <a:r>
              <a:rPr lang="en-US" dirty="0" smtClean="0"/>
              <a:t> Chrome Plugin</a:t>
            </a:r>
            <a:endParaRPr lang="en-US" dirty="0"/>
          </a:p>
        </p:txBody>
      </p:sp>
      <p:pic>
        <p:nvPicPr>
          <p:cNvPr id="4" name="Picture 3"/>
          <p:cNvPicPr>
            <a:picLocks noChangeAspect="1"/>
          </p:cNvPicPr>
          <p:nvPr/>
        </p:nvPicPr>
        <p:blipFill>
          <a:blip r:embed="rId3"/>
          <a:stretch>
            <a:fillRect/>
          </a:stretch>
        </p:blipFill>
        <p:spPr>
          <a:xfrm>
            <a:off x="1371600" y="1143000"/>
            <a:ext cx="6451600" cy="5133743"/>
          </a:xfrm>
          <a:prstGeom prst="rect">
            <a:avLst/>
          </a:prstGeom>
        </p:spPr>
      </p:pic>
    </p:spTree>
    <p:extLst>
      <p:ext uri="{BB962C8B-B14F-4D97-AF65-F5344CB8AC3E}">
        <p14:creationId xmlns:p14="http://schemas.microsoft.com/office/powerpoint/2010/main" val="178969308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a:t>
            </a:r>
            <a:endParaRPr lang="en-US" dirty="0"/>
          </a:p>
        </p:txBody>
      </p:sp>
      <p:sp>
        <p:nvSpPr>
          <p:cNvPr id="3" name="Content Placeholder 2"/>
          <p:cNvSpPr>
            <a:spLocks noGrp="1"/>
          </p:cNvSpPr>
          <p:nvPr>
            <p:ph idx="1"/>
          </p:nvPr>
        </p:nvSpPr>
        <p:spPr>
          <a:xfrm>
            <a:off x="457200" y="1117600"/>
            <a:ext cx="8229600" cy="5283200"/>
          </a:xfrm>
        </p:spPr>
        <p:txBody>
          <a:bodyPr>
            <a:normAutofit/>
          </a:bodyPr>
          <a:lstStyle/>
          <a:p>
            <a:r>
              <a:rPr lang="en-US" dirty="0" smtClean="0"/>
              <a:t>The Age of the Cyborg</a:t>
            </a:r>
          </a:p>
          <a:p>
            <a:r>
              <a:rPr lang="en-US" b="0" dirty="0" smtClean="0">
                <a:solidFill>
                  <a:schemeClr val="tx1">
                    <a:lumMod val="50000"/>
                    <a:lumOff val="50000"/>
                  </a:schemeClr>
                </a:solidFill>
              </a:rPr>
              <a:t>What’s the significance of the two design dimensions (task clarity and information location) to cyborg journalism?</a:t>
            </a:r>
          </a:p>
          <a:p>
            <a:endParaRPr lang="en-US" b="0" dirty="0">
              <a:solidFill>
                <a:schemeClr val="tx1">
                  <a:lumMod val="50000"/>
                  <a:lumOff val="50000"/>
                </a:schemeClr>
              </a:solidFill>
            </a:endParaRPr>
          </a:p>
          <a:p>
            <a:r>
              <a:rPr lang="en-US" b="0" dirty="0" smtClean="0">
                <a:solidFill>
                  <a:schemeClr val="tx1">
                    <a:lumMod val="50000"/>
                    <a:lumOff val="50000"/>
                  </a:schemeClr>
                </a:solidFill>
              </a:rPr>
              <a:t>Does this article change your view of automated journalism that we talked about last week?</a:t>
            </a:r>
          </a:p>
          <a:p>
            <a:endParaRPr lang="en-US" dirty="0"/>
          </a:p>
          <a:p>
            <a:endParaRPr lang="en-US" dirty="0" smtClean="0"/>
          </a:p>
        </p:txBody>
      </p:sp>
    </p:spTree>
    <p:extLst>
      <p:ext uri="{BB962C8B-B14F-4D97-AF65-F5344CB8AC3E}">
        <p14:creationId xmlns:p14="http://schemas.microsoft.com/office/powerpoint/2010/main" val="141917828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a:t>
            </a:r>
            <a:endParaRPr lang="en-US" dirty="0"/>
          </a:p>
        </p:txBody>
      </p:sp>
      <p:sp>
        <p:nvSpPr>
          <p:cNvPr id="3" name="Content Placeholder 2"/>
          <p:cNvSpPr>
            <a:spLocks noGrp="1"/>
          </p:cNvSpPr>
          <p:nvPr>
            <p:ph idx="1"/>
          </p:nvPr>
        </p:nvSpPr>
        <p:spPr>
          <a:xfrm>
            <a:off x="457200" y="1117600"/>
            <a:ext cx="8229600" cy="5283200"/>
          </a:xfrm>
        </p:spPr>
        <p:txBody>
          <a:bodyPr>
            <a:normAutofit/>
          </a:bodyPr>
          <a:lstStyle/>
          <a:p>
            <a:r>
              <a:rPr lang="en-US" dirty="0" smtClean="0"/>
              <a:t>Finding </a:t>
            </a:r>
            <a:r>
              <a:rPr lang="en-US" dirty="0" smtClean="0"/>
              <a:t>the news lead in the data haystack</a:t>
            </a:r>
            <a:endParaRPr lang="en-US" dirty="0"/>
          </a:p>
          <a:p>
            <a:r>
              <a:rPr lang="en-US" b="0" dirty="0" smtClean="0">
                <a:solidFill>
                  <a:schemeClr val="tx1">
                    <a:lumMod val="50000"/>
                    <a:lumOff val="50000"/>
                  </a:schemeClr>
                </a:solidFill>
              </a:rPr>
              <a:t>The </a:t>
            </a:r>
            <a:r>
              <a:rPr lang="en-US" b="0" dirty="0" err="1" smtClean="0">
                <a:solidFill>
                  <a:schemeClr val="tx1">
                    <a:lumMod val="50000"/>
                    <a:lumOff val="50000"/>
                  </a:schemeClr>
                </a:solidFill>
              </a:rPr>
              <a:t>Marple</a:t>
            </a:r>
            <a:r>
              <a:rPr lang="en-US" b="0" dirty="0" smtClean="0">
                <a:solidFill>
                  <a:schemeClr val="tx1">
                    <a:lumMod val="50000"/>
                    <a:lumOff val="50000"/>
                  </a:schemeClr>
                </a:solidFill>
              </a:rPr>
              <a:t> system they built monitors counts of crime over time. In </a:t>
            </a:r>
            <a:r>
              <a:rPr lang="en-US" b="0" dirty="0">
                <a:solidFill>
                  <a:schemeClr val="tx1">
                    <a:lumMod val="50000"/>
                    <a:lumOff val="50000"/>
                  </a:schemeClr>
                </a:solidFill>
              </a:rPr>
              <a:t>w</a:t>
            </a:r>
            <a:r>
              <a:rPr lang="en-US" b="0" dirty="0" smtClean="0">
                <a:solidFill>
                  <a:schemeClr val="tx1">
                    <a:lumMod val="50000"/>
                    <a:lumOff val="50000"/>
                  </a:schemeClr>
                </a:solidFill>
              </a:rPr>
              <a:t>hat other domains might a similar approach be useful / meaningful?</a:t>
            </a:r>
          </a:p>
          <a:p>
            <a:endParaRPr lang="en-US" b="0" dirty="0">
              <a:solidFill>
                <a:schemeClr val="tx1">
                  <a:lumMod val="50000"/>
                  <a:lumOff val="50000"/>
                </a:schemeClr>
              </a:solidFill>
            </a:endParaRPr>
          </a:p>
          <a:p>
            <a:r>
              <a:rPr lang="en-US" b="0" dirty="0" smtClean="0">
                <a:solidFill>
                  <a:schemeClr val="tx1">
                    <a:lumMod val="50000"/>
                    <a:lumOff val="50000"/>
                  </a:schemeClr>
                </a:solidFill>
              </a:rPr>
              <a:t>What might be the long term effects of false alarms? </a:t>
            </a:r>
            <a:endParaRPr lang="en-US" dirty="0"/>
          </a:p>
          <a:p>
            <a:endParaRPr lang="en-US" dirty="0" smtClean="0"/>
          </a:p>
        </p:txBody>
      </p:sp>
    </p:spTree>
    <p:extLst>
      <p:ext uri="{BB962C8B-B14F-4D97-AF65-F5344CB8AC3E}">
        <p14:creationId xmlns:p14="http://schemas.microsoft.com/office/powerpoint/2010/main" val="59493182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a:t>
            </a:r>
            <a:endParaRPr lang="en-US" dirty="0"/>
          </a:p>
        </p:txBody>
      </p:sp>
      <p:sp>
        <p:nvSpPr>
          <p:cNvPr id="3" name="Content Placeholder 2"/>
          <p:cNvSpPr>
            <a:spLocks noGrp="1"/>
          </p:cNvSpPr>
          <p:nvPr>
            <p:ph idx="1"/>
          </p:nvPr>
        </p:nvSpPr>
        <p:spPr>
          <a:xfrm>
            <a:off x="457200" y="1117600"/>
            <a:ext cx="8229600" cy="5283200"/>
          </a:xfrm>
        </p:spPr>
        <p:txBody>
          <a:bodyPr>
            <a:normAutofit/>
          </a:bodyPr>
          <a:lstStyle/>
          <a:p>
            <a:r>
              <a:rPr lang="en-US" dirty="0" smtClean="0"/>
              <a:t>The new importance of ‘social listening’ tools</a:t>
            </a:r>
          </a:p>
          <a:p>
            <a:r>
              <a:rPr lang="en-US" b="0" dirty="0" smtClean="0">
                <a:solidFill>
                  <a:schemeClr val="tx1">
                    <a:lumMod val="50000"/>
                    <a:lumOff val="50000"/>
                  </a:schemeClr>
                </a:solidFill>
              </a:rPr>
              <a:t>What types of stories might these tools miss?</a:t>
            </a:r>
          </a:p>
          <a:p>
            <a:endParaRPr lang="en-US" b="0" dirty="0" smtClean="0">
              <a:solidFill>
                <a:schemeClr val="tx1">
                  <a:lumMod val="50000"/>
                  <a:lumOff val="50000"/>
                </a:schemeClr>
              </a:solidFill>
            </a:endParaRPr>
          </a:p>
          <a:p>
            <a:r>
              <a:rPr lang="en-US" b="0" dirty="0" smtClean="0">
                <a:solidFill>
                  <a:schemeClr val="tx1">
                    <a:lumMod val="50000"/>
                    <a:lumOff val="50000"/>
                  </a:schemeClr>
                </a:solidFill>
              </a:rPr>
              <a:t>How </a:t>
            </a:r>
            <a:r>
              <a:rPr lang="en-US" b="0" dirty="0" smtClean="0">
                <a:solidFill>
                  <a:schemeClr val="tx1">
                    <a:lumMod val="50000"/>
                    <a:lumOff val="50000"/>
                  </a:schemeClr>
                </a:solidFill>
              </a:rPr>
              <a:t>is the use of these tools likely to bias news coverage</a:t>
            </a:r>
            <a:r>
              <a:rPr lang="en-US" b="0" dirty="0" smtClean="0">
                <a:solidFill>
                  <a:schemeClr val="tx1">
                    <a:lumMod val="50000"/>
                    <a:lumOff val="50000"/>
                  </a:schemeClr>
                </a:solidFill>
              </a:rPr>
              <a:t>?</a:t>
            </a:r>
          </a:p>
          <a:p>
            <a:endParaRPr lang="en-US" b="0" dirty="0">
              <a:solidFill>
                <a:schemeClr val="tx1">
                  <a:lumMod val="50000"/>
                  <a:lumOff val="50000"/>
                </a:schemeClr>
              </a:solidFill>
            </a:endParaRPr>
          </a:p>
          <a:p>
            <a:r>
              <a:rPr lang="en-US" b="0" dirty="0" smtClean="0">
                <a:solidFill>
                  <a:schemeClr val="tx1">
                    <a:lumMod val="50000"/>
                    <a:lumOff val="50000"/>
                  </a:schemeClr>
                </a:solidFill>
              </a:rPr>
              <a:t>How might tools like </a:t>
            </a:r>
            <a:r>
              <a:rPr lang="en-US" b="0" dirty="0" err="1" smtClean="0">
                <a:solidFill>
                  <a:schemeClr val="tx1">
                    <a:lumMod val="50000"/>
                    <a:lumOff val="50000"/>
                  </a:schemeClr>
                </a:solidFill>
              </a:rPr>
              <a:t>Dataminr</a:t>
            </a:r>
            <a:r>
              <a:rPr lang="en-US" b="0" dirty="0" smtClean="0">
                <a:solidFill>
                  <a:schemeClr val="tx1">
                    <a:lumMod val="50000"/>
                    <a:lumOff val="50000"/>
                  </a:schemeClr>
                </a:solidFill>
              </a:rPr>
              <a:t> be manipulated or misled by fake news, misinformation, or disinformation?</a:t>
            </a:r>
            <a:endParaRPr lang="en-US" dirty="0" smtClean="0"/>
          </a:p>
          <a:p>
            <a:endParaRPr lang="en-US" dirty="0" smtClean="0"/>
          </a:p>
        </p:txBody>
      </p:sp>
    </p:spTree>
    <p:extLst>
      <p:ext uri="{BB962C8B-B14F-4D97-AF65-F5344CB8AC3E}">
        <p14:creationId xmlns:p14="http://schemas.microsoft.com/office/powerpoint/2010/main" val="279393791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Cases</a:t>
            </a:r>
            <a:endParaRPr lang="en-US" dirty="0"/>
          </a:p>
        </p:txBody>
      </p:sp>
      <p:sp>
        <p:nvSpPr>
          <p:cNvPr id="3" name="Content Placeholder 2"/>
          <p:cNvSpPr>
            <a:spLocks noGrp="1"/>
          </p:cNvSpPr>
          <p:nvPr>
            <p:ph idx="1"/>
          </p:nvPr>
        </p:nvSpPr>
        <p:spPr>
          <a:xfrm>
            <a:off x="457200" y="990600"/>
            <a:ext cx="8229600" cy="5435600"/>
          </a:xfrm>
        </p:spPr>
        <p:txBody>
          <a:bodyPr>
            <a:normAutofit/>
          </a:bodyPr>
          <a:lstStyle/>
          <a:p>
            <a:r>
              <a:rPr lang="en-US" dirty="0" smtClean="0"/>
              <a:t>Social </a:t>
            </a:r>
            <a:r>
              <a:rPr lang="en-US" dirty="0"/>
              <a:t>Media</a:t>
            </a:r>
          </a:p>
          <a:p>
            <a:pPr lvl="1"/>
            <a:r>
              <a:rPr lang="en-US" dirty="0"/>
              <a:t>Social listening, verification</a:t>
            </a:r>
          </a:p>
          <a:p>
            <a:endParaRPr lang="en-US" dirty="0" smtClean="0"/>
          </a:p>
          <a:p>
            <a:r>
              <a:rPr lang="en-US" dirty="0" smtClean="0"/>
              <a:t>Investigative Journalism</a:t>
            </a:r>
          </a:p>
          <a:p>
            <a:pPr lvl="1"/>
            <a:r>
              <a:rPr lang="en-US" dirty="0" smtClean="0"/>
              <a:t>Analyzing document dumps or scrapes</a:t>
            </a:r>
          </a:p>
          <a:p>
            <a:endParaRPr lang="en-US" dirty="0"/>
          </a:p>
          <a:p>
            <a:r>
              <a:rPr lang="en-US" dirty="0" smtClean="0"/>
              <a:t>Content Optimization</a:t>
            </a:r>
          </a:p>
          <a:p>
            <a:pPr lvl="1"/>
            <a:r>
              <a:rPr lang="en-US" dirty="0" smtClean="0"/>
              <a:t>Headline Testing</a:t>
            </a:r>
          </a:p>
          <a:p>
            <a:pPr lvl="1"/>
            <a:endParaRPr lang="en-US" dirty="0" smtClean="0"/>
          </a:p>
          <a:p>
            <a:r>
              <a:rPr lang="en-US" dirty="0" smtClean="0"/>
              <a:t>Business Operations</a:t>
            </a:r>
          </a:p>
          <a:p>
            <a:pPr lvl="1"/>
            <a:r>
              <a:rPr lang="en-US" dirty="0" smtClean="0"/>
              <a:t>Subscriptions, churn</a:t>
            </a:r>
            <a:endParaRPr lang="en-US" dirty="0"/>
          </a:p>
          <a:p>
            <a:endParaRPr lang="en-US" dirty="0"/>
          </a:p>
        </p:txBody>
      </p:sp>
    </p:spTree>
    <p:extLst>
      <p:ext uri="{BB962C8B-B14F-4D97-AF65-F5344CB8AC3E}">
        <p14:creationId xmlns:p14="http://schemas.microsoft.com/office/powerpoint/2010/main" val="45570691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a:t>
            </a:r>
            <a:endParaRPr lang="en-US" dirty="0"/>
          </a:p>
        </p:txBody>
      </p:sp>
      <p:sp>
        <p:nvSpPr>
          <p:cNvPr id="3" name="Content Placeholder 2"/>
          <p:cNvSpPr>
            <a:spLocks noGrp="1"/>
          </p:cNvSpPr>
          <p:nvPr>
            <p:ph idx="1"/>
          </p:nvPr>
        </p:nvSpPr>
        <p:spPr/>
        <p:txBody>
          <a:bodyPr/>
          <a:lstStyle/>
          <a:p>
            <a:r>
              <a:rPr lang="en-US" dirty="0" smtClean="0"/>
              <a:t>Editorial algorithms: using social media to discover and report local news</a:t>
            </a:r>
            <a:endParaRPr lang="en-US" dirty="0"/>
          </a:p>
        </p:txBody>
      </p:sp>
      <p:pic>
        <p:nvPicPr>
          <p:cNvPr id="4" name="Picture 3">
            <a:hlinkClick r:id="rId3"/>
          </p:cNvPr>
          <p:cNvPicPr>
            <a:picLocks noChangeAspect="1"/>
          </p:cNvPicPr>
          <p:nvPr/>
        </p:nvPicPr>
        <p:blipFill>
          <a:blip r:embed="rId4"/>
          <a:stretch>
            <a:fillRect/>
          </a:stretch>
        </p:blipFill>
        <p:spPr>
          <a:xfrm>
            <a:off x="914400" y="2507881"/>
            <a:ext cx="7481037" cy="3740519"/>
          </a:xfrm>
          <a:prstGeom prst="rect">
            <a:avLst/>
          </a:prstGeom>
        </p:spPr>
      </p:pic>
      <p:sp>
        <p:nvSpPr>
          <p:cNvPr id="5" name="Rectangle 4"/>
          <p:cNvSpPr/>
          <p:nvPr/>
        </p:nvSpPr>
        <p:spPr>
          <a:xfrm>
            <a:off x="4572000" y="6324600"/>
            <a:ext cx="4572000" cy="276999"/>
          </a:xfrm>
          <a:prstGeom prst="rect">
            <a:avLst/>
          </a:prstGeom>
        </p:spPr>
        <p:txBody>
          <a:bodyPr>
            <a:spAutoFit/>
          </a:bodyPr>
          <a:lstStyle/>
          <a:p>
            <a:pPr algn="r"/>
            <a:r>
              <a:rPr lang="en-US" sz="1200" dirty="0">
                <a:latin typeface="Helvetica"/>
                <a:cs typeface="Helvetica"/>
              </a:rPr>
              <a:t>https://</a:t>
            </a:r>
            <a:r>
              <a:rPr lang="en-US" sz="1200" dirty="0" err="1">
                <a:latin typeface="Helvetica"/>
                <a:cs typeface="Helvetica"/>
              </a:rPr>
              <a:t>www.youtube.com</a:t>
            </a:r>
            <a:r>
              <a:rPr lang="en-US" sz="1200" dirty="0">
                <a:latin typeface="Helvetica"/>
                <a:cs typeface="Helvetica"/>
              </a:rPr>
              <a:t>/</a:t>
            </a:r>
            <a:r>
              <a:rPr lang="en-US" sz="1200" dirty="0" err="1">
                <a:latin typeface="Helvetica"/>
                <a:cs typeface="Helvetica"/>
              </a:rPr>
              <a:t>watch?v</a:t>
            </a:r>
            <a:r>
              <a:rPr lang="en-US" sz="1200" dirty="0">
                <a:latin typeface="Helvetica"/>
                <a:cs typeface="Helvetica"/>
              </a:rPr>
              <a:t>=ihMOIzeL9Mc</a:t>
            </a:r>
          </a:p>
        </p:txBody>
      </p:sp>
    </p:spTree>
    <p:extLst>
      <p:ext uri="{BB962C8B-B14F-4D97-AF65-F5344CB8AC3E}">
        <p14:creationId xmlns:p14="http://schemas.microsoft.com/office/powerpoint/2010/main" val="140297550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a:t>
            </a:r>
            <a:endParaRPr lang="en-US" dirty="0"/>
          </a:p>
        </p:txBody>
      </p:sp>
      <p:sp>
        <p:nvSpPr>
          <p:cNvPr id="3" name="Content Placeholder 2"/>
          <p:cNvSpPr>
            <a:spLocks noGrp="1"/>
          </p:cNvSpPr>
          <p:nvPr>
            <p:ph idx="1"/>
          </p:nvPr>
        </p:nvSpPr>
        <p:spPr/>
        <p:txBody>
          <a:bodyPr/>
          <a:lstStyle/>
          <a:p>
            <a:r>
              <a:rPr lang="en-US" dirty="0" smtClean="0"/>
              <a:t>Editorial algorithms: using social media to discover and report local news</a:t>
            </a:r>
          </a:p>
          <a:p>
            <a:r>
              <a:rPr lang="en-US" b="0" dirty="0" smtClean="0">
                <a:solidFill>
                  <a:schemeClr val="tx1">
                    <a:lumMod val="50000"/>
                    <a:lumOff val="50000"/>
                  </a:schemeClr>
                </a:solidFill>
              </a:rPr>
              <a:t>What’s one possible definition of newsworthiness explored in the paper? What are challenges to getting </a:t>
            </a:r>
            <a:r>
              <a:rPr lang="en-US" b="0" dirty="0" smtClean="0">
                <a:solidFill>
                  <a:schemeClr val="tx1">
                    <a:lumMod val="50000"/>
                    <a:lumOff val="50000"/>
                  </a:schemeClr>
                </a:solidFill>
              </a:rPr>
              <a:t>algorithms to </a:t>
            </a:r>
            <a:r>
              <a:rPr lang="en-US" b="0" dirty="0" smtClean="0">
                <a:solidFill>
                  <a:schemeClr val="tx1">
                    <a:lumMod val="50000"/>
                    <a:lumOff val="50000"/>
                  </a:schemeClr>
                </a:solidFill>
              </a:rPr>
              <a:t>understand what is newsworthy?</a:t>
            </a:r>
          </a:p>
          <a:p>
            <a:endParaRPr lang="en-US" b="0" dirty="0">
              <a:solidFill>
                <a:schemeClr val="tx1">
                  <a:lumMod val="50000"/>
                  <a:lumOff val="50000"/>
                </a:schemeClr>
              </a:solidFill>
            </a:endParaRPr>
          </a:p>
          <a:p>
            <a:r>
              <a:rPr lang="en-US" b="0" dirty="0" smtClean="0">
                <a:solidFill>
                  <a:schemeClr val="tx1">
                    <a:lumMod val="50000"/>
                    <a:lumOff val="50000"/>
                  </a:schemeClr>
                </a:solidFill>
              </a:rPr>
              <a:t>What are implications of only using </a:t>
            </a:r>
            <a:r>
              <a:rPr lang="en-US" b="0" dirty="0" err="1" smtClean="0">
                <a:solidFill>
                  <a:schemeClr val="tx1">
                    <a:lumMod val="50000"/>
                    <a:lumOff val="50000"/>
                  </a:schemeClr>
                </a:solidFill>
              </a:rPr>
              <a:t>Instagram</a:t>
            </a:r>
            <a:r>
              <a:rPr lang="en-US" b="0" dirty="0" smtClean="0">
                <a:solidFill>
                  <a:schemeClr val="tx1">
                    <a:lumMod val="50000"/>
                    <a:lumOff val="50000"/>
                  </a:schemeClr>
                </a:solidFill>
              </a:rPr>
              <a:t> data in the tool to detect events?</a:t>
            </a:r>
            <a:endParaRPr lang="en-US" b="0" dirty="0">
              <a:solidFill>
                <a:schemeClr val="tx1">
                  <a:lumMod val="50000"/>
                  <a:lumOff val="50000"/>
                </a:schemeClr>
              </a:solidFill>
            </a:endParaRPr>
          </a:p>
          <a:p>
            <a:endParaRPr lang="en-US" dirty="0"/>
          </a:p>
        </p:txBody>
      </p:sp>
    </p:spTree>
    <p:extLst>
      <p:ext uri="{BB962C8B-B14F-4D97-AF65-F5344CB8AC3E}">
        <p14:creationId xmlns:p14="http://schemas.microsoft.com/office/powerpoint/2010/main" val="262237379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6583086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algn="ctr"/>
            <a:endParaRPr lang="en-US" dirty="0" smtClean="0"/>
          </a:p>
          <a:p>
            <a:pPr algn="ctr"/>
            <a:endParaRPr lang="en-US" dirty="0" smtClean="0"/>
          </a:p>
          <a:p>
            <a:pPr algn="ctr"/>
            <a:endParaRPr lang="en-US" dirty="0"/>
          </a:p>
          <a:p>
            <a:pPr algn="ctr"/>
            <a:r>
              <a:rPr lang="en-US" dirty="0" smtClean="0"/>
              <a:t>Don’t forget Code Circle</a:t>
            </a:r>
          </a:p>
          <a:p>
            <a:pPr algn="ctr"/>
            <a:endParaRPr lang="en-US" dirty="0" smtClean="0"/>
          </a:p>
          <a:p>
            <a:pPr algn="ctr"/>
            <a:r>
              <a:rPr lang="en-US" dirty="0" smtClean="0"/>
              <a:t>Tuesday, 2/20, </a:t>
            </a:r>
            <a:r>
              <a:rPr lang="en-US" dirty="0" smtClean="0"/>
              <a:t>4:30</a:t>
            </a:r>
            <a:r>
              <a:rPr lang="en-US" dirty="0" smtClean="0"/>
              <a:t>-</a:t>
            </a:r>
            <a:r>
              <a:rPr lang="en-US" dirty="0"/>
              <a:t>7</a:t>
            </a:r>
            <a:r>
              <a:rPr lang="en-US" dirty="0" smtClean="0"/>
              <a:t>pm in Knight 3207</a:t>
            </a:r>
            <a:endParaRPr lang="en-US" dirty="0"/>
          </a:p>
        </p:txBody>
      </p:sp>
    </p:spTree>
    <p:extLst>
      <p:ext uri="{BB962C8B-B14F-4D97-AF65-F5344CB8AC3E}">
        <p14:creationId xmlns:p14="http://schemas.microsoft.com/office/powerpoint/2010/main" val="127418581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FB Signal</a:t>
            </a:r>
            <a:endParaRPr lang="en-US" dirty="0"/>
          </a:p>
        </p:txBody>
      </p:sp>
      <p:sp>
        <p:nvSpPr>
          <p:cNvPr id="5" name="Rectangle 4"/>
          <p:cNvSpPr/>
          <p:nvPr/>
        </p:nvSpPr>
        <p:spPr>
          <a:xfrm>
            <a:off x="4592538" y="6096000"/>
            <a:ext cx="4572000" cy="276999"/>
          </a:xfrm>
          <a:prstGeom prst="rect">
            <a:avLst/>
          </a:prstGeom>
        </p:spPr>
        <p:txBody>
          <a:bodyPr>
            <a:spAutoFit/>
          </a:bodyPr>
          <a:lstStyle/>
          <a:p>
            <a:pPr algn="r"/>
            <a:r>
              <a:rPr lang="en-US" sz="1200" dirty="0">
                <a:latin typeface="Helvetica"/>
                <a:cs typeface="Helvetica"/>
              </a:rPr>
              <a:t>https://</a:t>
            </a:r>
            <a:r>
              <a:rPr lang="en-US" sz="1200" dirty="0" err="1">
                <a:latin typeface="Helvetica"/>
                <a:cs typeface="Helvetica"/>
              </a:rPr>
              <a:t>signal.fb.com</a:t>
            </a:r>
            <a:r>
              <a:rPr lang="en-US" sz="1200" dirty="0">
                <a:latin typeface="Helvetica"/>
                <a:cs typeface="Helvetica"/>
              </a:rPr>
              <a:t>/#/dashboard</a:t>
            </a:r>
          </a:p>
        </p:txBody>
      </p:sp>
      <p:pic>
        <p:nvPicPr>
          <p:cNvPr id="3" name="Picture 2">
            <a:hlinkClick r:id="rId3"/>
          </p:cNvPr>
          <p:cNvPicPr>
            <a:picLocks noChangeAspect="1"/>
          </p:cNvPicPr>
          <p:nvPr/>
        </p:nvPicPr>
        <p:blipFill>
          <a:blip r:embed="rId4"/>
          <a:stretch>
            <a:fillRect/>
          </a:stretch>
        </p:blipFill>
        <p:spPr>
          <a:xfrm>
            <a:off x="0" y="1002478"/>
            <a:ext cx="9144000" cy="4941122"/>
          </a:xfrm>
          <a:prstGeom prst="rect">
            <a:avLst/>
          </a:prstGeom>
        </p:spPr>
      </p:pic>
    </p:spTree>
    <p:extLst>
      <p:ext uri="{BB962C8B-B14F-4D97-AF65-F5344CB8AC3E}">
        <p14:creationId xmlns:p14="http://schemas.microsoft.com/office/powerpoint/2010/main" val="294391605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Dataminr</a:t>
            </a:r>
            <a:endParaRPr lang="en-US" dirty="0"/>
          </a:p>
        </p:txBody>
      </p:sp>
      <p:pic>
        <p:nvPicPr>
          <p:cNvPr id="4" name="Picture 3"/>
          <p:cNvPicPr>
            <a:picLocks noChangeAspect="1"/>
          </p:cNvPicPr>
          <p:nvPr/>
        </p:nvPicPr>
        <p:blipFill>
          <a:blip r:embed="rId3"/>
          <a:stretch>
            <a:fillRect/>
          </a:stretch>
        </p:blipFill>
        <p:spPr>
          <a:xfrm>
            <a:off x="2030436" y="1016000"/>
            <a:ext cx="5665764" cy="5613400"/>
          </a:xfrm>
          <a:prstGeom prst="rect">
            <a:avLst/>
          </a:prstGeom>
        </p:spPr>
      </p:pic>
      <p:pic>
        <p:nvPicPr>
          <p:cNvPr id="5" name="Picture 4"/>
          <p:cNvPicPr>
            <a:picLocks noChangeAspect="1"/>
          </p:cNvPicPr>
          <p:nvPr/>
        </p:nvPicPr>
        <p:blipFill>
          <a:blip r:embed="rId4"/>
          <a:stretch>
            <a:fillRect/>
          </a:stretch>
        </p:blipFill>
        <p:spPr>
          <a:xfrm>
            <a:off x="1371600" y="802066"/>
            <a:ext cx="6896100" cy="5812907"/>
          </a:xfrm>
          <a:prstGeom prst="rect">
            <a:avLst/>
          </a:prstGeom>
        </p:spPr>
      </p:pic>
    </p:spTree>
    <p:extLst>
      <p:ext uri="{BB962C8B-B14F-4D97-AF65-F5344CB8AC3E}">
        <p14:creationId xmlns:p14="http://schemas.microsoft.com/office/powerpoint/2010/main" val="378613919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Dataminr</a:t>
            </a:r>
            <a:r>
              <a:rPr lang="en-US" dirty="0" smtClean="0"/>
              <a:t> Process</a:t>
            </a:r>
            <a:endParaRPr lang="en-US" dirty="0"/>
          </a:p>
        </p:txBody>
      </p:sp>
      <p:pic>
        <p:nvPicPr>
          <p:cNvPr id="5" name="Picture 4"/>
          <p:cNvPicPr>
            <a:picLocks noChangeAspect="1"/>
          </p:cNvPicPr>
          <p:nvPr/>
        </p:nvPicPr>
        <p:blipFill>
          <a:blip r:embed="rId3"/>
          <a:stretch>
            <a:fillRect/>
          </a:stretch>
        </p:blipFill>
        <p:spPr>
          <a:xfrm>
            <a:off x="0" y="965200"/>
            <a:ext cx="9144000" cy="4911609"/>
          </a:xfrm>
          <a:prstGeom prst="rect">
            <a:avLst/>
          </a:prstGeom>
        </p:spPr>
      </p:pic>
    </p:spTree>
    <p:extLst>
      <p:ext uri="{BB962C8B-B14F-4D97-AF65-F5344CB8AC3E}">
        <p14:creationId xmlns:p14="http://schemas.microsoft.com/office/powerpoint/2010/main" val="322028825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Verification</a:t>
            </a:r>
            <a:endParaRPr lang="en-US" dirty="0"/>
          </a:p>
        </p:txBody>
      </p:sp>
      <p:sp>
        <p:nvSpPr>
          <p:cNvPr id="3" name="Content Placeholder 2"/>
          <p:cNvSpPr>
            <a:spLocks noGrp="1"/>
          </p:cNvSpPr>
          <p:nvPr>
            <p:ph idx="1"/>
          </p:nvPr>
        </p:nvSpPr>
        <p:spPr/>
        <p:txBody>
          <a:bodyPr/>
          <a:lstStyle/>
          <a:p>
            <a:r>
              <a:rPr lang="en-US" dirty="0" smtClean="0"/>
              <a:t>Social Media Forensics</a:t>
            </a:r>
          </a:p>
          <a:p>
            <a:pPr lvl="1"/>
            <a:r>
              <a:rPr lang="en-US" dirty="0" smtClean="0"/>
              <a:t>Trust, expertise evaluation, eyewitnesses, debunking, independence, provenance</a:t>
            </a:r>
            <a:endParaRPr lang="en-US" dirty="0"/>
          </a:p>
          <a:p>
            <a:pPr lvl="1"/>
            <a:endParaRPr lang="en-US" dirty="0"/>
          </a:p>
          <a:p>
            <a:pPr lvl="1"/>
            <a:r>
              <a:rPr lang="en-US" sz="3200" b="1" dirty="0" err="1" smtClean="0">
                <a:solidFill>
                  <a:schemeClr val="tx1"/>
                </a:solidFill>
              </a:rPr>
              <a:t>Storyful</a:t>
            </a:r>
            <a:endParaRPr lang="en-US" sz="3200" b="1" dirty="0" smtClean="0">
              <a:solidFill>
                <a:schemeClr val="tx1"/>
              </a:solidFill>
            </a:endParaRPr>
          </a:p>
          <a:p>
            <a:pPr lvl="1"/>
            <a:endParaRPr lang="en-US" b="1" dirty="0" smtClean="0"/>
          </a:p>
        </p:txBody>
      </p:sp>
      <p:pic>
        <p:nvPicPr>
          <p:cNvPr id="4" name="Picture 3">
            <a:hlinkClick r:id="rId3"/>
          </p:cNvPr>
          <p:cNvPicPr>
            <a:picLocks noChangeAspect="1"/>
          </p:cNvPicPr>
          <p:nvPr/>
        </p:nvPicPr>
        <p:blipFill>
          <a:blip r:embed="rId4"/>
          <a:stretch>
            <a:fillRect/>
          </a:stretch>
        </p:blipFill>
        <p:spPr>
          <a:xfrm>
            <a:off x="723900" y="3581400"/>
            <a:ext cx="7962900" cy="1981200"/>
          </a:xfrm>
          <a:prstGeom prst="rect">
            <a:avLst/>
          </a:prstGeom>
        </p:spPr>
      </p:pic>
      <p:sp>
        <p:nvSpPr>
          <p:cNvPr id="5" name="Rectangle 4"/>
          <p:cNvSpPr/>
          <p:nvPr/>
        </p:nvSpPr>
        <p:spPr>
          <a:xfrm>
            <a:off x="990600" y="5638800"/>
            <a:ext cx="7924800" cy="923330"/>
          </a:xfrm>
          <a:prstGeom prst="rect">
            <a:avLst/>
          </a:prstGeom>
        </p:spPr>
        <p:txBody>
          <a:bodyPr wrap="square">
            <a:spAutoFit/>
          </a:bodyPr>
          <a:lstStyle/>
          <a:p>
            <a:pPr algn="r"/>
            <a:r>
              <a:rPr lang="en-US" dirty="0"/>
              <a:t>https://storyful.com/case-study/forensic-verification-of-social-content</a:t>
            </a:r>
            <a:r>
              <a:rPr lang="en-US" dirty="0" smtClean="0"/>
              <a:t>/</a:t>
            </a:r>
          </a:p>
          <a:p>
            <a:pPr algn="r"/>
            <a:r>
              <a:rPr lang="en-US" dirty="0"/>
              <a:t>https://</a:t>
            </a:r>
            <a:r>
              <a:rPr lang="en-US" dirty="0" err="1"/>
              <a:t>storyful.com</a:t>
            </a:r>
            <a:r>
              <a:rPr lang="en-US" dirty="0"/>
              <a:t>/blog/2016/11/22/introducing-verify-your-direct-line-from-the-social-web-to-storyful/#.WHbqmeErJR4</a:t>
            </a:r>
          </a:p>
        </p:txBody>
      </p:sp>
    </p:spTree>
    <p:extLst>
      <p:ext uri="{BB962C8B-B14F-4D97-AF65-F5344CB8AC3E}">
        <p14:creationId xmlns:p14="http://schemas.microsoft.com/office/powerpoint/2010/main" val="23415519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Tampering Detection</a:t>
            </a:r>
            <a:endParaRPr lang="en-US" dirty="0"/>
          </a:p>
        </p:txBody>
      </p:sp>
      <p:pic>
        <p:nvPicPr>
          <p:cNvPr id="4" name="Picture 3"/>
          <p:cNvPicPr>
            <a:picLocks noChangeAspect="1"/>
          </p:cNvPicPr>
          <p:nvPr/>
        </p:nvPicPr>
        <p:blipFill>
          <a:blip r:embed="rId3"/>
          <a:stretch>
            <a:fillRect/>
          </a:stretch>
        </p:blipFill>
        <p:spPr>
          <a:xfrm>
            <a:off x="0" y="1917700"/>
            <a:ext cx="9144000" cy="3019647"/>
          </a:xfrm>
          <a:prstGeom prst="rect">
            <a:avLst/>
          </a:prstGeom>
        </p:spPr>
      </p:pic>
      <p:sp>
        <p:nvSpPr>
          <p:cNvPr id="5" name="Rectangle 4"/>
          <p:cNvSpPr/>
          <p:nvPr/>
        </p:nvSpPr>
        <p:spPr>
          <a:xfrm>
            <a:off x="2749080" y="5033070"/>
            <a:ext cx="6400800" cy="307777"/>
          </a:xfrm>
          <a:prstGeom prst="rect">
            <a:avLst/>
          </a:prstGeom>
        </p:spPr>
        <p:txBody>
          <a:bodyPr wrap="square">
            <a:spAutoFit/>
          </a:bodyPr>
          <a:lstStyle/>
          <a:p>
            <a:pPr algn="r"/>
            <a:r>
              <a:rPr lang="en-US" sz="1400" dirty="0">
                <a:latin typeface="Helvetica"/>
                <a:cs typeface="Helvetica"/>
              </a:rPr>
              <a:t>http://</a:t>
            </a:r>
            <a:r>
              <a:rPr lang="en-US" sz="1400" dirty="0" err="1">
                <a:latin typeface="Helvetica"/>
                <a:cs typeface="Helvetica"/>
              </a:rPr>
              <a:t>www.fourandsix.com</a:t>
            </a:r>
            <a:r>
              <a:rPr lang="en-US" sz="1400" dirty="0">
                <a:latin typeface="Helvetica"/>
                <a:cs typeface="Helvetica"/>
              </a:rPr>
              <a:t>/blog/2013/4/2/the-pixel-arms-</a:t>
            </a:r>
            <a:r>
              <a:rPr lang="en-US" sz="1400" dirty="0" err="1">
                <a:latin typeface="Helvetica"/>
                <a:cs typeface="Helvetica"/>
              </a:rPr>
              <a:t>race.html</a:t>
            </a:r>
            <a:endParaRPr lang="en-US" sz="1400" dirty="0">
              <a:latin typeface="Helvetica"/>
              <a:cs typeface="Helvetica"/>
            </a:endParaRPr>
          </a:p>
        </p:txBody>
      </p:sp>
    </p:spTree>
    <p:extLst>
      <p:ext uri="{BB962C8B-B14F-4D97-AF65-F5344CB8AC3E}">
        <p14:creationId xmlns:p14="http://schemas.microsoft.com/office/powerpoint/2010/main" val="126148166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is real hurricane Sandy photo?</a:t>
            </a:r>
            <a:endParaRPr lang="en-US" dirty="0"/>
          </a:p>
        </p:txBody>
      </p:sp>
      <p:pic>
        <p:nvPicPr>
          <p:cNvPr id="5" name="Picture 4"/>
          <p:cNvPicPr>
            <a:picLocks noChangeAspect="1"/>
          </p:cNvPicPr>
          <p:nvPr/>
        </p:nvPicPr>
        <p:blipFill>
          <a:blip r:embed="rId3"/>
          <a:stretch>
            <a:fillRect/>
          </a:stretch>
        </p:blipFill>
        <p:spPr>
          <a:xfrm>
            <a:off x="0" y="838200"/>
            <a:ext cx="5125357" cy="3302000"/>
          </a:xfrm>
          <a:prstGeom prst="rect">
            <a:avLst/>
          </a:prstGeom>
        </p:spPr>
      </p:pic>
      <p:pic>
        <p:nvPicPr>
          <p:cNvPr id="6" name="Picture 5"/>
          <p:cNvPicPr>
            <a:picLocks noChangeAspect="1"/>
          </p:cNvPicPr>
          <p:nvPr/>
        </p:nvPicPr>
        <p:blipFill rotWithShape="1">
          <a:blip r:embed="rId4"/>
          <a:srcRect r="3814"/>
          <a:stretch/>
        </p:blipFill>
        <p:spPr>
          <a:xfrm>
            <a:off x="2176796" y="3418189"/>
            <a:ext cx="5897122" cy="3429000"/>
          </a:xfrm>
          <a:prstGeom prst="rect">
            <a:avLst/>
          </a:prstGeom>
        </p:spPr>
      </p:pic>
      <p:pic>
        <p:nvPicPr>
          <p:cNvPr id="7" name="Picture 6"/>
          <p:cNvPicPr>
            <a:picLocks noChangeAspect="1"/>
          </p:cNvPicPr>
          <p:nvPr/>
        </p:nvPicPr>
        <p:blipFill>
          <a:blip r:embed="rId5"/>
          <a:stretch>
            <a:fillRect/>
          </a:stretch>
        </p:blipFill>
        <p:spPr>
          <a:xfrm>
            <a:off x="3851349" y="942307"/>
            <a:ext cx="5292651" cy="3556000"/>
          </a:xfrm>
          <a:prstGeom prst="rect">
            <a:avLst/>
          </a:prstGeom>
        </p:spPr>
      </p:pic>
    </p:spTree>
    <p:extLst>
      <p:ext uri="{BB962C8B-B14F-4D97-AF65-F5344CB8AC3E}">
        <p14:creationId xmlns:p14="http://schemas.microsoft.com/office/powerpoint/2010/main" val="362539697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Implications of Social Listening</a:t>
            </a:r>
            <a:endParaRPr lang="en-US" dirty="0"/>
          </a:p>
        </p:txBody>
      </p:sp>
      <p:sp>
        <p:nvSpPr>
          <p:cNvPr id="3" name="Content Placeholder 2"/>
          <p:cNvSpPr>
            <a:spLocks noGrp="1"/>
          </p:cNvSpPr>
          <p:nvPr>
            <p:ph idx="1"/>
          </p:nvPr>
        </p:nvSpPr>
        <p:spPr>
          <a:xfrm>
            <a:off x="457200" y="1295400"/>
            <a:ext cx="8229600" cy="5130800"/>
          </a:xfrm>
        </p:spPr>
        <p:txBody>
          <a:bodyPr/>
          <a:lstStyle/>
          <a:p>
            <a:r>
              <a:rPr lang="en-US" dirty="0" smtClean="0"/>
              <a:t>Verification at scale is hard</a:t>
            </a:r>
          </a:p>
          <a:p>
            <a:endParaRPr lang="en-US" dirty="0"/>
          </a:p>
          <a:p>
            <a:r>
              <a:rPr lang="en-US" dirty="0" smtClean="0"/>
              <a:t>Algorithmic biases in selection / filtering </a:t>
            </a:r>
            <a:endParaRPr lang="en-US" dirty="0"/>
          </a:p>
          <a:p>
            <a:r>
              <a:rPr lang="en-US" dirty="0"/>
              <a:t>Ethics / privacy of use of volunteered information in news reporting</a:t>
            </a:r>
            <a:r>
              <a:rPr lang="en-US" dirty="0" smtClean="0"/>
              <a:t> </a:t>
            </a:r>
            <a:endParaRPr lang="en-US" dirty="0"/>
          </a:p>
        </p:txBody>
      </p:sp>
    </p:spTree>
    <p:extLst>
      <p:ext uri="{BB962C8B-B14F-4D97-AF65-F5344CB8AC3E}">
        <p14:creationId xmlns:p14="http://schemas.microsoft.com/office/powerpoint/2010/main" val="398467456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44355</TotalTime>
  <Words>1214</Words>
  <Application>Microsoft Macintosh PowerPoint</Application>
  <PresentationFormat>On-screen Show (4:3)</PresentationFormat>
  <Paragraphs>147</Paragraphs>
  <Slides>23</Slides>
  <Notes>20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Use Cases</vt:lpstr>
      <vt:lpstr>FB Signal</vt:lpstr>
      <vt:lpstr>Dataminr</vt:lpstr>
      <vt:lpstr>Dataminr Process</vt:lpstr>
      <vt:lpstr>Content Verification</vt:lpstr>
      <vt:lpstr>Photo Tampering Detection</vt:lpstr>
      <vt:lpstr>Which is real hurricane Sandy photo?</vt:lpstr>
      <vt:lpstr>Implications of Social Listening</vt:lpstr>
      <vt:lpstr>Investigating with Machine Learning</vt:lpstr>
      <vt:lpstr>Conceptual Process</vt:lpstr>
      <vt:lpstr>PowerPoint Presentation</vt:lpstr>
      <vt:lpstr>Implications</vt:lpstr>
      <vt:lpstr>Headline A/B Testing</vt:lpstr>
      <vt:lpstr>Headline A/B Testing</vt:lpstr>
      <vt:lpstr>Optimizely Chrome Plugin</vt:lpstr>
      <vt:lpstr>Readings</vt:lpstr>
      <vt:lpstr>Readings</vt:lpstr>
      <vt:lpstr>Readings</vt:lpstr>
      <vt:lpstr>Readings</vt:lpstr>
      <vt:lpstr>Readings</vt:lpstr>
      <vt:lpstr>PowerPoint Presentation</vt:lpstr>
      <vt:lpstr>Questions?</vt:lpstr>
    </vt:vector>
  </TitlesOfParts>
  <Company>Rutgers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Nicholas Diakopoulos, Ph.D. Rutgers University School of Communication and Information</dc:title>
  <dc:creator>Nick Diakopoulos</dc:creator>
  <cp:lastModifiedBy>Nick</cp:lastModifiedBy>
  <cp:revision>458</cp:revision>
  <cp:lastPrinted>2015-01-26T22:48:29Z</cp:lastPrinted>
  <dcterms:created xsi:type="dcterms:W3CDTF">2011-09-25T22:28:55Z</dcterms:created>
  <dcterms:modified xsi:type="dcterms:W3CDTF">2017-02-19T17:38:46Z</dcterms:modified>
</cp:coreProperties>
</file>